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notesSlides/notesSlide12.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61" r:id="rId2"/>
    <p:sldId id="272" r:id="rId3"/>
    <p:sldId id="740" r:id="rId4"/>
    <p:sldId id="731" r:id="rId5"/>
    <p:sldId id="776" r:id="rId6"/>
    <p:sldId id="800" r:id="rId7"/>
    <p:sldId id="798" r:id="rId8"/>
    <p:sldId id="801" r:id="rId9"/>
    <p:sldId id="802" r:id="rId10"/>
    <p:sldId id="803" r:id="rId11"/>
    <p:sldId id="804" r:id="rId12"/>
    <p:sldId id="805" r:id="rId13"/>
    <p:sldId id="806" r:id="rId14"/>
    <p:sldId id="807" r:id="rId15"/>
    <p:sldId id="808" r:id="rId16"/>
    <p:sldId id="809" r:id="rId17"/>
    <p:sldId id="811" r:id="rId18"/>
    <p:sldId id="812" r:id="rId19"/>
    <p:sldId id="813" r:id="rId20"/>
    <p:sldId id="765" r:id="rId21"/>
    <p:sldId id="711" r:id="rId22"/>
    <p:sldId id="712" r:id="rId23"/>
    <p:sldId id="713" r:id="rId24"/>
    <p:sldId id="722" r:id="rId25"/>
    <p:sldId id="617" r:id="rId26"/>
    <p:sldId id="746" r:id="rId27"/>
    <p:sldId id="744" r:id="rId28"/>
    <p:sldId id="799" r:id="rId29"/>
    <p:sldId id="810" r:id="rId30"/>
    <p:sldId id="315" r:id="rId31"/>
    <p:sldId id="408" r:id="rId32"/>
    <p:sldId id="716" r:id="rId33"/>
    <p:sldId id="723" r:id="rId34"/>
    <p:sldId id="714" r:id="rId35"/>
    <p:sldId id="715" r:id="rId36"/>
    <p:sldId id="728" r:id="rId37"/>
    <p:sldId id="346" r:id="rId38"/>
    <p:sldId id="489" r:id="rId39"/>
  </p:sldIdLst>
  <p:sldSz cx="9144000" cy="6858000" type="screen4x3"/>
  <p:notesSz cx="6934200" cy="92202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CC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7" autoAdjust="0"/>
    <p:restoredTop sz="98561" autoAdjust="0"/>
  </p:normalViewPr>
  <p:slideViewPr>
    <p:cSldViewPr>
      <p:cViewPr>
        <p:scale>
          <a:sx n="100" d="100"/>
          <a:sy n="100" d="100"/>
        </p:scale>
        <p:origin x="-216" y="-86"/>
      </p:cViewPr>
      <p:guideLst>
        <p:guide orient="horz" pos="2160"/>
        <p:guide pos="2880"/>
      </p:guideLst>
    </p:cSldViewPr>
  </p:slideViewPr>
  <p:outlineViewPr>
    <p:cViewPr>
      <p:scale>
        <a:sx n="33" d="100"/>
        <a:sy n="33" d="100"/>
      </p:scale>
      <p:origin x="48" y="2492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sz="quarter"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B783CEB2-7038-4AF2-8E26-DD26F1786449}" type="datetimeFigureOut">
              <a:rPr lang="en-US"/>
              <a:pPr>
                <a:defRPr/>
              </a:pPr>
              <a:t>3/14/2014</a:t>
            </a:fld>
            <a:endParaRPr lang="en-US" dirty="0"/>
          </a:p>
        </p:txBody>
      </p:sp>
      <p:sp>
        <p:nvSpPr>
          <p:cNvPr id="4" name="Footer Placeholder 3"/>
          <p:cNvSpPr>
            <a:spLocks noGrp="1"/>
          </p:cNvSpPr>
          <p:nvPr>
            <p:ph type="ftr" sz="quarter" idx="2"/>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5" name="Slide Number Placeholder 4"/>
          <p:cNvSpPr>
            <a:spLocks noGrp="1"/>
          </p:cNvSpPr>
          <p:nvPr>
            <p:ph type="sldNum" sz="quarter" idx="3"/>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A110C795-0934-4EE4-8FE1-9839962928CC}" type="slidenum">
              <a:rPr lang="en-US"/>
              <a:pPr>
                <a:defRPr/>
              </a:pPr>
              <a:t>‹#›</a:t>
            </a:fld>
            <a:endParaRPr lang="en-US" dirty="0"/>
          </a:p>
        </p:txBody>
      </p:sp>
    </p:spTree>
    <p:extLst>
      <p:ext uri="{BB962C8B-B14F-4D97-AF65-F5344CB8AC3E}">
        <p14:creationId xmlns:p14="http://schemas.microsoft.com/office/powerpoint/2010/main" val="1097211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05448" cy="461325"/>
          </a:xfrm>
          <a:prstGeom prst="rect">
            <a:avLst/>
          </a:prstGeom>
        </p:spPr>
        <p:txBody>
          <a:bodyPr vert="horz" lIns="91255" tIns="45628" rIns="91255" bIns="45628" rtlCol="0"/>
          <a:lstStyle>
            <a:lvl1pPr algn="l">
              <a:defRPr sz="1200" dirty="0"/>
            </a:lvl1pPr>
          </a:lstStyle>
          <a:p>
            <a:pPr>
              <a:defRPr/>
            </a:pPr>
            <a:endParaRPr lang="en-US" dirty="0"/>
          </a:p>
        </p:txBody>
      </p:sp>
      <p:sp>
        <p:nvSpPr>
          <p:cNvPr id="3" name="Date Placeholder 2"/>
          <p:cNvSpPr>
            <a:spLocks noGrp="1"/>
          </p:cNvSpPr>
          <p:nvPr>
            <p:ph type="dt" idx="1"/>
          </p:nvPr>
        </p:nvSpPr>
        <p:spPr>
          <a:xfrm>
            <a:off x="3927183" y="0"/>
            <a:ext cx="3005448" cy="461325"/>
          </a:xfrm>
          <a:prstGeom prst="rect">
            <a:avLst/>
          </a:prstGeom>
        </p:spPr>
        <p:txBody>
          <a:bodyPr vert="horz" lIns="91255" tIns="45628" rIns="91255" bIns="45628" rtlCol="0"/>
          <a:lstStyle>
            <a:lvl1pPr algn="r">
              <a:defRPr sz="1200" smtClean="0"/>
            </a:lvl1pPr>
          </a:lstStyle>
          <a:p>
            <a:pPr>
              <a:defRPr/>
            </a:pPr>
            <a:fld id="{FEB3024E-C112-4EA2-A4CE-425F24B9B548}" type="datetimeFigureOut">
              <a:rPr lang="en-US"/>
              <a:pPr>
                <a:defRPr/>
              </a:pPr>
              <a:t>3/14/2014</a:t>
            </a:fld>
            <a:endParaRPr lang="en-US" dirty="0"/>
          </a:p>
        </p:txBody>
      </p:sp>
      <p:sp>
        <p:nvSpPr>
          <p:cNvPr id="4" name="Slide Image Placeholder 3"/>
          <p:cNvSpPr>
            <a:spLocks noGrp="1" noRot="1" noChangeAspect="1"/>
          </p:cNvSpPr>
          <p:nvPr>
            <p:ph type="sldImg" idx="2"/>
          </p:nvPr>
        </p:nvSpPr>
        <p:spPr>
          <a:xfrm>
            <a:off x="1162050" y="690563"/>
            <a:ext cx="4610100" cy="3457575"/>
          </a:xfrm>
          <a:prstGeom prst="rect">
            <a:avLst/>
          </a:prstGeom>
          <a:noFill/>
          <a:ln w="12700">
            <a:solidFill>
              <a:prstClr val="black"/>
            </a:solidFill>
          </a:ln>
        </p:spPr>
        <p:txBody>
          <a:bodyPr vert="horz" lIns="91255" tIns="45628" rIns="91255" bIns="45628" rtlCol="0" anchor="ctr"/>
          <a:lstStyle/>
          <a:p>
            <a:pPr lvl="0"/>
            <a:endParaRPr lang="en-US" noProof="0" dirty="0"/>
          </a:p>
        </p:txBody>
      </p:sp>
      <p:sp>
        <p:nvSpPr>
          <p:cNvPr id="5" name="Notes Placeholder 4"/>
          <p:cNvSpPr>
            <a:spLocks noGrp="1"/>
          </p:cNvSpPr>
          <p:nvPr>
            <p:ph type="body" sz="quarter" idx="3"/>
          </p:nvPr>
        </p:nvSpPr>
        <p:spPr>
          <a:xfrm>
            <a:off x="694048" y="4380225"/>
            <a:ext cx="5546104" cy="4148776"/>
          </a:xfrm>
          <a:prstGeom prst="rect">
            <a:avLst/>
          </a:prstGeom>
        </p:spPr>
        <p:txBody>
          <a:bodyPr vert="horz" lIns="91255" tIns="45628" rIns="91255" bIns="4562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757301"/>
            <a:ext cx="3005448" cy="461325"/>
          </a:xfrm>
          <a:prstGeom prst="rect">
            <a:avLst/>
          </a:prstGeom>
        </p:spPr>
        <p:txBody>
          <a:bodyPr vert="horz" lIns="91255" tIns="45628" rIns="91255" bIns="45628" rtlCol="0" anchor="b"/>
          <a:lstStyle>
            <a:lvl1pPr algn="l">
              <a:defRPr sz="1200" dirty="0"/>
            </a:lvl1pPr>
          </a:lstStyle>
          <a:p>
            <a:pPr>
              <a:defRPr/>
            </a:pPr>
            <a:endParaRPr lang="en-US" dirty="0"/>
          </a:p>
        </p:txBody>
      </p:sp>
      <p:sp>
        <p:nvSpPr>
          <p:cNvPr id="7" name="Slide Number Placeholder 6"/>
          <p:cNvSpPr>
            <a:spLocks noGrp="1"/>
          </p:cNvSpPr>
          <p:nvPr>
            <p:ph type="sldNum" sz="quarter" idx="5"/>
          </p:nvPr>
        </p:nvSpPr>
        <p:spPr>
          <a:xfrm>
            <a:off x="3927183" y="8757301"/>
            <a:ext cx="3005448" cy="461325"/>
          </a:xfrm>
          <a:prstGeom prst="rect">
            <a:avLst/>
          </a:prstGeom>
        </p:spPr>
        <p:txBody>
          <a:bodyPr vert="horz" lIns="91255" tIns="45628" rIns="91255" bIns="45628" rtlCol="0" anchor="b"/>
          <a:lstStyle>
            <a:lvl1pPr algn="r">
              <a:defRPr sz="1200" smtClean="0"/>
            </a:lvl1pPr>
          </a:lstStyle>
          <a:p>
            <a:pPr>
              <a:defRPr/>
            </a:pPr>
            <a:fld id="{CD1756E6-8F2D-4916-8E77-922486BBDEB9}" type="slidenum">
              <a:rPr lang="en-US"/>
              <a:pPr>
                <a:defRPr/>
              </a:pPr>
              <a:t>‹#›</a:t>
            </a:fld>
            <a:endParaRPr lang="en-US" dirty="0"/>
          </a:p>
        </p:txBody>
      </p:sp>
    </p:spTree>
    <p:extLst>
      <p:ext uri="{BB962C8B-B14F-4D97-AF65-F5344CB8AC3E}">
        <p14:creationId xmlns:p14="http://schemas.microsoft.com/office/powerpoint/2010/main" val="17553480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9CA57CA4-3A9E-4C97-B675-85EA9D84294E}" type="slidenum">
              <a:rPr lang="en-US"/>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36</a:t>
            </a:fld>
            <a:endParaRPr lang="en-US" dirty="0"/>
          </a:p>
        </p:txBody>
      </p:sp>
    </p:spTree>
    <p:extLst>
      <p:ext uri="{BB962C8B-B14F-4D97-AF65-F5344CB8AC3E}">
        <p14:creationId xmlns:p14="http://schemas.microsoft.com/office/powerpoint/2010/main" val="1088920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73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360064B7-2DE0-4069-A2F6-14E6509B9BA2}" type="slidenum">
              <a:rPr lang="en-US"/>
              <a:pPr/>
              <a:t>37</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93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0F3EB200-A989-4F5C-90BD-193A2727DBA8}" type="slidenum">
              <a:rPr lang="en-US"/>
              <a:pPr/>
              <a:t>38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184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DC6E0B3-7CA2-4A1F-B18A-2F3AE1751256}" type="slidenum">
              <a:rPr lang="en-US"/>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0C9F031-7FFC-499B-A196-8BF218F0BD1C}" type="slidenum">
              <a:rPr lang="en-US" smtClean="0"/>
              <a:pPr/>
              <a:t>21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301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B1FE397C-0382-4784-84B4-48D3708A9465}" type="slidenum">
              <a:rPr lang="en-US"/>
              <a:pPr/>
              <a:t>25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710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EBDBBBB4-849C-42FB-A52A-50DEAECD1530}" type="slidenum">
              <a:rPr lang="en-US"/>
              <a:pPr/>
              <a:t>30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4915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7E6F03EC-4F36-41B7-AEA3-F8581CC97E6A}" type="slidenum">
              <a:rPr lang="en-US"/>
              <a:pPr/>
              <a:t>31</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D1756E6-8F2D-4916-8E77-922486BBDEB9}" type="slidenum">
              <a:rPr lang="en-US" smtClean="0"/>
              <a:pPr>
                <a:defRPr/>
              </a:pPr>
              <a:t>32</a:t>
            </a:fld>
            <a:endParaRPr lang="en-US" dirty="0"/>
          </a:p>
        </p:txBody>
      </p:sp>
    </p:spTree>
    <p:extLst>
      <p:ext uri="{BB962C8B-B14F-4D97-AF65-F5344CB8AC3E}">
        <p14:creationId xmlns:p14="http://schemas.microsoft.com/office/powerpoint/2010/main" val="3414400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smtClean="0"/>
          </a:p>
        </p:txBody>
      </p:sp>
      <p:sp>
        <p:nvSpPr>
          <p:cNvPr id="512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cs typeface="Arial" charset="0"/>
              </a:defRPr>
            </a:lvl1pPr>
            <a:lvl2pPr marL="735966" indent="-283064">
              <a:defRPr>
                <a:solidFill>
                  <a:schemeClr val="tx1"/>
                </a:solidFill>
                <a:latin typeface="Arial" charset="0"/>
                <a:cs typeface="Arial" charset="0"/>
              </a:defRPr>
            </a:lvl2pPr>
            <a:lvl3pPr marL="1132256" indent="-226451">
              <a:defRPr>
                <a:solidFill>
                  <a:schemeClr val="tx1"/>
                </a:solidFill>
                <a:latin typeface="Arial" charset="0"/>
                <a:cs typeface="Arial" charset="0"/>
              </a:defRPr>
            </a:lvl3pPr>
            <a:lvl4pPr marL="1585158" indent="-226451">
              <a:defRPr>
                <a:solidFill>
                  <a:schemeClr val="tx1"/>
                </a:solidFill>
                <a:latin typeface="Arial" charset="0"/>
                <a:cs typeface="Arial" charset="0"/>
              </a:defRPr>
            </a:lvl4pPr>
            <a:lvl5pPr marL="2038060" indent="-226451">
              <a:defRPr>
                <a:solidFill>
                  <a:schemeClr val="tx1"/>
                </a:solidFill>
                <a:latin typeface="Arial" charset="0"/>
                <a:cs typeface="Arial" charset="0"/>
              </a:defRPr>
            </a:lvl5pPr>
            <a:lvl6pPr marL="2490963" indent="-226451" fontAlgn="base">
              <a:spcBef>
                <a:spcPct val="0"/>
              </a:spcBef>
              <a:spcAft>
                <a:spcPct val="0"/>
              </a:spcAft>
              <a:defRPr>
                <a:solidFill>
                  <a:schemeClr val="tx1"/>
                </a:solidFill>
                <a:latin typeface="Arial" charset="0"/>
                <a:cs typeface="Arial" charset="0"/>
              </a:defRPr>
            </a:lvl6pPr>
            <a:lvl7pPr marL="2943865" indent="-226451" fontAlgn="base">
              <a:spcBef>
                <a:spcPct val="0"/>
              </a:spcBef>
              <a:spcAft>
                <a:spcPct val="0"/>
              </a:spcAft>
              <a:defRPr>
                <a:solidFill>
                  <a:schemeClr val="tx1"/>
                </a:solidFill>
                <a:latin typeface="Arial" charset="0"/>
                <a:cs typeface="Arial" charset="0"/>
              </a:defRPr>
            </a:lvl7pPr>
            <a:lvl8pPr marL="3396767" indent="-226451" fontAlgn="base">
              <a:spcBef>
                <a:spcPct val="0"/>
              </a:spcBef>
              <a:spcAft>
                <a:spcPct val="0"/>
              </a:spcAft>
              <a:defRPr>
                <a:solidFill>
                  <a:schemeClr val="tx1"/>
                </a:solidFill>
                <a:latin typeface="Arial" charset="0"/>
                <a:cs typeface="Arial" charset="0"/>
              </a:defRPr>
            </a:lvl8pPr>
            <a:lvl9pPr marL="3849670" indent="-226451" fontAlgn="base">
              <a:spcBef>
                <a:spcPct val="0"/>
              </a:spcBef>
              <a:spcAft>
                <a:spcPct val="0"/>
              </a:spcAft>
              <a:defRPr>
                <a:solidFill>
                  <a:schemeClr val="tx1"/>
                </a:solidFill>
                <a:latin typeface="Arial" charset="0"/>
                <a:cs typeface="Arial" charset="0"/>
              </a:defRPr>
            </a:lvl9pPr>
          </a:lstStyle>
          <a:p>
            <a:fld id="{5BB5B655-E5E5-47F0-B21F-1A8952D98305}" type="slidenum">
              <a:rPr lang="en-US"/>
              <a:pPr/>
              <a:t>33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AC17EFD-D07C-422D-9FCF-A2F18576B0EB}"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1432F01-60E9-41A8-B3C2-7F3AFA2EB42D}" type="datetime2">
              <a:rPr lang="en-US" smtClean="0"/>
              <a:pPr algn="ctr">
                <a:defRPr/>
              </a:pPr>
              <a:t>Friday, March 14, 2014</a:t>
            </a:fld>
            <a:endParaRPr lang="en-US" dirty="0"/>
          </a:p>
        </p:txBody>
      </p:sp>
    </p:spTree>
    <p:extLst>
      <p:ext uri="{BB962C8B-B14F-4D97-AF65-F5344CB8AC3E}">
        <p14:creationId xmlns:p14="http://schemas.microsoft.com/office/powerpoint/2010/main" val="2387488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F1F249A-68B1-4071-A4C0-2B96F2FE148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F726BA12-147F-4273-991B-2D45F45FF394}" type="datetime2">
              <a:rPr lang="en-US" smtClean="0"/>
              <a:pPr algn="ctr">
                <a:defRPr/>
              </a:pPr>
              <a:t>Friday, March 14, 2014</a:t>
            </a:fld>
            <a:endParaRPr lang="en-US" dirty="0"/>
          </a:p>
        </p:txBody>
      </p:sp>
    </p:spTree>
    <p:extLst>
      <p:ext uri="{BB962C8B-B14F-4D97-AF65-F5344CB8AC3E}">
        <p14:creationId xmlns:p14="http://schemas.microsoft.com/office/powerpoint/2010/main" val="224337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7517E71-28AB-4EA4-B8A7-88064789B59A}"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BB57B17-C530-4C11-8446-F6751136AC04}" type="datetime2">
              <a:rPr lang="en-US" smtClean="0"/>
              <a:pPr algn="ctr">
                <a:defRPr/>
              </a:pPr>
              <a:t>Friday, March 14, 2014</a:t>
            </a:fld>
            <a:endParaRPr lang="en-US" dirty="0"/>
          </a:p>
        </p:txBody>
      </p:sp>
    </p:spTree>
    <p:extLst>
      <p:ext uri="{BB962C8B-B14F-4D97-AF65-F5344CB8AC3E}">
        <p14:creationId xmlns:p14="http://schemas.microsoft.com/office/powerpoint/2010/main" val="3211817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9E5A111-8442-4562-95B9-C7FFCF828EA0}"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Monday, February 04, 2013</a:t>
            </a:r>
            <a:endParaRPr lang="en-US" dirty="0"/>
          </a:p>
        </p:txBody>
      </p:sp>
    </p:spTree>
    <p:extLst>
      <p:ext uri="{BB962C8B-B14F-4D97-AF65-F5344CB8AC3E}">
        <p14:creationId xmlns:p14="http://schemas.microsoft.com/office/powerpoint/2010/main" val="376386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979CF3-FDD1-42CD-AAB7-F2779801DF92}" type="slidenum">
              <a:rPr lang="en-US"/>
              <a:pPr>
                <a:defRPr/>
              </a:pPr>
              <a:t>‹#›</a:t>
            </a:fld>
            <a:endParaRPr lang="en-US" dirty="0"/>
          </a:p>
        </p:txBody>
      </p:sp>
      <p:sp>
        <p:nvSpPr>
          <p:cNvPr id="7"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79EA1B30-0D0F-46A4-86AF-34DB7B133F28}" type="datetime2">
              <a:rPr lang="en-US" smtClean="0"/>
              <a:pPr algn="ctr">
                <a:defRPr/>
              </a:pPr>
              <a:t>Friday, March 14, 2014</a:t>
            </a:fld>
            <a:endParaRPr lang="en-US" dirty="0"/>
          </a:p>
        </p:txBody>
      </p:sp>
    </p:spTree>
    <p:extLst>
      <p:ext uri="{BB962C8B-B14F-4D97-AF65-F5344CB8AC3E}">
        <p14:creationId xmlns:p14="http://schemas.microsoft.com/office/powerpoint/2010/main" val="33529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1AC2A9-0742-4D35-B645-2464160BAC71}"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7B3C4D5-0265-4DFA-82DF-82E111DF7A78}" type="datetime2">
              <a:rPr lang="en-US" smtClean="0"/>
              <a:pPr algn="ctr">
                <a:defRPr/>
              </a:pPr>
              <a:t>Friday, March 14, 2014</a:t>
            </a:fld>
            <a:endParaRPr lang="en-US" dirty="0"/>
          </a:p>
        </p:txBody>
      </p:sp>
    </p:spTree>
    <p:extLst>
      <p:ext uri="{BB962C8B-B14F-4D97-AF65-F5344CB8AC3E}">
        <p14:creationId xmlns:p14="http://schemas.microsoft.com/office/powerpoint/2010/main" val="2315495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975391A-B250-40B5-BDC8-DB9641ACFB48}" type="slidenum">
              <a:rPr lang="en-US"/>
              <a:pPr>
                <a:defRPr/>
              </a:pPr>
              <a:t>‹#›</a:t>
            </a:fld>
            <a:endParaRPr lang="en-US" dirty="0"/>
          </a:p>
        </p:txBody>
      </p:sp>
      <p:sp>
        <p:nvSpPr>
          <p:cNvPr id="10"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27F48D24-C6BC-46DC-AAB6-23CF7CA00E93}" type="datetime2">
              <a:rPr lang="en-US" smtClean="0"/>
              <a:pPr algn="ctr">
                <a:defRPr/>
              </a:pPr>
              <a:t>Friday, March 14, 2014</a:t>
            </a:fld>
            <a:endParaRPr lang="en-US" dirty="0"/>
          </a:p>
        </p:txBody>
      </p:sp>
    </p:spTree>
    <p:extLst>
      <p:ext uri="{BB962C8B-B14F-4D97-AF65-F5344CB8AC3E}">
        <p14:creationId xmlns:p14="http://schemas.microsoft.com/office/powerpoint/2010/main" val="117479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E5A95D59-EC41-4F80-8F74-6F6C3079511A}" type="slidenum">
              <a:rPr lang="en-US"/>
              <a:pPr>
                <a:defRPr/>
              </a:pPr>
              <a:t>‹#›</a:t>
            </a:fld>
            <a:endParaRPr lang="en-US" dirty="0"/>
          </a:p>
        </p:txBody>
      </p:sp>
      <p:sp>
        <p:nvSpPr>
          <p:cNvPr id="6"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A13DB1-A361-43E2-BD43-882772669A6A}" type="datetime2">
              <a:rPr lang="en-US" smtClean="0"/>
              <a:pPr algn="ctr">
                <a:defRPr/>
              </a:pPr>
              <a:t>Friday, March 14, 2014</a:t>
            </a:fld>
            <a:endParaRPr lang="en-US" dirty="0"/>
          </a:p>
        </p:txBody>
      </p:sp>
    </p:spTree>
    <p:extLst>
      <p:ext uri="{BB962C8B-B14F-4D97-AF65-F5344CB8AC3E}">
        <p14:creationId xmlns:p14="http://schemas.microsoft.com/office/powerpoint/2010/main" val="295693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0CE8F066-C943-4E24-ADC7-80A471F89792}" type="slidenum">
              <a:rPr lang="en-US"/>
              <a:pPr>
                <a:defRPr/>
              </a:pPr>
              <a:t>‹#›</a:t>
            </a:fld>
            <a:endParaRPr lang="en-US" dirty="0"/>
          </a:p>
        </p:txBody>
      </p:sp>
      <p:sp>
        <p:nvSpPr>
          <p:cNvPr id="5" name="Date Placeholder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0D3BCBE4-685B-4359-8746-331295F56679}" type="datetime2">
              <a:rPr lang="en-US" smtClean="0"/>
              <a:pPr algn="ctr">
                <a:defRPr/>
              </a:pPr>
              <a:t>Friday, March 14, 2014</a:t>
            </a:fld>
            <a:endParaRPr lang="en-US" dirty="0"/>
          </a:p>
        </p:txBody>
      </p:sp>
    </p:spTree>
    <p:extLst>
      <p:ext uri="{BB962C8B-B14F-4D97-AF65-F5344CB8AC3E}">
        <p14:creationId xmlns:p14="http://schemas.microsoft.com/office/powerpoint/2010/main" val="280481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96EECE9-000D-4371-99DB-BC48BD4035E8}"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66126010-03CD-4005-9EA8-B67C2C47F7DF}" type="datetime2">
              <a:rPr lang="en-US" smtClean="0"/>
              <a:pPr algn="ctr">
                <a:defRPr/>
              </a:pPr>
              <a:t>Friday, March 14, 2014</a:t>
            </a:fld>
            <a:endParaRPr lang="en-US" dirty="0"/>
          </a:p>
        </p:txBody>
      </p:sp>
    </p:spTree>
    <p:extLst>
      <p:ext uri="{BB962C8B-B14F-4D97-AF65-F5344CB8AC3E}">
        <p14:creationId xmlns:p14="http://schemas.microsoft.com/office/powerpoint/2010/main" val="2260308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28AD756-F09D-46A8-B010-6DB36763809E}" type="slidenum">
              <a:rPr lang="en-US"/>
              <a:pPr>
                <a:defRPr/>
              </a:pPr>
              <a:t>‹#›</a:t>
            </a:fld>
            <a:endParaRPr lang="en-US" dirty="0"/>
          </a:p>
        </p:txBody>
      </p:sp>
      <p:sp>
        <p:nvSpPr>
          <p:cNvPr id="8" name="Rectangle 4"/>
          <p:cNvSpPr>
            <a:spLocks noGrp="1" noChangeArrowheads="1"/>
          </p:cNvSpPr>
          <p:nvPr>
            <p:ph type="dt" sz="half" idx="13"/>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lgn="ctr">
              <a:defRPr/>
            </a:pPr>
            <a:r>
              <a:rPr lang="en-US" dirty="0" smtClean="0"/>
              <a:t>As of </a:t>
            </a:r>
            <a:fld id="{8A21BCFA-73C8-435E-9CE9-F96A7F143B1F}" type="datetime2">
              <a:rPr lang="en-US" smtClean="0"/>
              <a:pPr algn="ctr">
                <a:defRPr/>
              </a:pPr>
              <a:t>Friday, March 14, 2014</a:t>
            </a:fld>
            <a:endParaRPr lang="en-US" dirty="0"/>
          </a:p>
        </p:txBody>
      </p:sp>
    </p:spTree>
    <p:extLst>
      <p:ext uri="{BB962C8B-B14F-4D97-AF65-F5344CB8AC3E}">
        <p14:creationId xmlns:p14="http://schemas.microsoft.com/office/powerpoint/2010/main" val="3226504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59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dirty="0" smtClean="0">
                <a:solidFill>
                  <a:srgbClr val="FF0000"/>
                </a:solidFill>
              </a:defRPr>
            </a:lvl1pPr>
          </a:lstStyle>
          <a:p>
            <a:pPr algn="ctr">
              <a:defRPr/>
            </a:pPr>
            <a:r>
              <a:rPr lang="en-US" dirty="0" smtClean="0"/>
              <a:t>As of </a:t>
            </a:r>
            <a:fld id="{6DCACB94-0D84-4FA2-85E7-D3E3FEFC0184}" type="datetime2">
              <a:rPr lang="en-US" smtClean="0"/>
              <a:pPr algn="ctr">
                <a:defRPr/>
              </a:pPr>
              <a:t>Friday, March 14, 2014</a:t>
            </a:fld>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D64A260-849C-4CA3-91C4-DA08D84257B0}" type="slidenum">
              <a:rPr lang="en-US"/>
              <a:pPr>
                <a:defRPr/>
              </a:pPr>
              <a:t>‹#›</a:t>
            </a:fld>
            <a:endParaRPr lang="en-US" dirty="0"/>
          </a:p>
        </p:txBody>
      </p:sp>
      <p:sp>
        <p:nvSpPr>
          <p:cNvPr id="57346" name="AutoShape 2"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48" name="AutoShape 4" descr="http://www.assumptionla.com/files/images/Logos/OEP.JPG"/>
          <p:cNvSpPr>
            <a:spLocks noChangeAspect="1" noChangeArrowheads="1"/>
          </p:cNvSpPr>
          <p:nvPr userDrawn="1"/>
        </p:nvSpPr>
        <p:spPr bwMode="auto">
          <a:xfrm>
            <a:off x="155575" y="-715963"/>
            <a:ext cx="1476375" cy="1495426"/>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7350" name="AutoShape 6" descr="http://www.assumptionla.com/files/images/Logos/OEP.JPG"/>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askgohsep@la.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sp>
        <p:nvSpPr>
          <p:cNvPr id="15362" name="Rectangle 3"/>
          <p:cNvSpPr>
            <a:spLocks noGrp="1" noChangeArrowheads="1"/>
          </p:cNvSpPr>
          <p:nvPr>
            <p:ph type="body" idx="1"/>
          </p:nvPr>
        </p:nvSpPr>
        <p:spPr>
          <a:xfrm>
            <a:off x="457200" y="1524000"/>
            <a:ext cx="8229600" cy="4800600"/>
          </a:xfrm>
        </p:spPr>
        <p:txBody>
          <a:bodyPr/>
          <a:lstStyle/>
          <a:p>
            <a:pPr eaLnBrk="1" hangingPunct="1">
              <a:lnSpc>
                <a:spcPct val="80000"/>
              </a:lnSpc>
            </a:pPr>
            <a:r>
              <a:rPr lang="en-US" sz="1800" dirty="0" smtClean="0"/>
              <a:t>Emergency Management:</a:t>
            </a:r>
          </a:p>
          <a:p>
            <a:pPr lvl="1" eaLnBrk="1" hangingPunct="1">
              <a:lnSpc>
                <a:spcPct val="80000"/>
              </a:lnSpc>
            </a:pPr>
            <a:r>
              <a:rPr lang="en-US" sz="1200" dirty="0" smtClean="0"/>
              <a:t>Parish Emergency Declared – 19 June 2012</a:t>
            </a:r>
          </a:p>
          <a:p>
            <a:pPr lvl="2" eaLnBrk="1" hangingPunct="1">
              <a:lnSpc>
                <a:spcPct val="80000"/>
              </a:lnSpc>
            </a:pPr>
            <a:r>
              <a:rPr lang="en-US" sz="1000" dirty="0" smtClean="0"/>
              <a:t>Extended 30 days on 20 December 2013</a:t>
            </a:r>
          </a:p>
          <a:p>
            <a:pPr lvl="2" eaLnBrk="1" hangingPunct="1">
              <a:lnSpc>
                <a:spcPct val="80000"/>
              </a:lnSpc>
            </a:pPr>
            <a:r>
              <a:rPr lang="en-US" sz="1000" dirty="0" smtClean="0"/>
              <a:t>Extended 30 days on 17 January 2014</a:t>
            </a:r>
          </a:p>
          <a:p>
            <a:pPr lvl="2" eaLnBrk="1" hangingPunct="1">
              <a:lnSpc>
                <a:spcPct val="80000"/>
              </a:lnSpc>
            </a:pPr>
            <a:r>
              <a:rPr lang="en-US" sz="1000" dirty="0" smtClean="0"/>
              <a:t>Extended 30 days on 14 February 2014</a:t>
            </a:r>
          </a:p>
          <a:p>
            <a:pPr lvl="2" eaLnBrk="1" hangingPunct="1">
              <a:lnSpc>
                <a:spcPct val="80000"/>
              </a:lnSpc>
            </a:pPr>
            <a:r>
              <a:rPr lang="en-US" sz="1000" dirty="0" smtClean="0">
                <a:solidFill>
                  <a:srgbClr val="FF0000"/>
                </a:solidFill>
              </a:rPr>
              <a:t>Extended 30 days on 14 March 2014</a:t>
            </a:r>
          </a:p>
          <a:p>
            <a:pPr lvl="1" eaLnBrk="1" hangingPunct="1">
              <a:lnSpc>
                <a:spcPct val="80000"/>
              </a:lnSpc>
            </a:pPr>
            <a:r>
              <a:rPr lang="en-US" sz="1200" dirty="0" smtClean="0"/>
              <a:t>State Emergency Declared – 3 August 2012</a:t>
            </a:r>
          </a:p>
          <a:p>
            <a:pPr lvl="1" eaLnBrk="1" hangingPunct="1">
              <a:lnSpc>
                <a:spcPct val="80000"/>
              </a:lnSpc>
            </a:pPr>
            <a:r>
              <a:rPr lang="en-US" sz="1200" dirty="0" smtClean="0"/>
              <a:t>LA Hwy 70 Open for traffic</a:t>
            </a:r>
          </a:p>
          <a:p>
            <a:pPr lvl="1" eaLnBrk="1" hangingPunct="1">
              <a:lnSpc>
                <a:spcPct val="80000"/>
              </a:lnSpc>
            </a:pPr>
            <a:r>
              <a:rPr lang="en-US" sz="1200" dirty="0" smtClean="0"/>
              <a:t>Mandatory Evacuation still in effect</a:t>
            </a:r>
          </a:p>
          <a:p>
            <a:pPr lvl="1" eaLnBrk="1" hangingPunct="1">
              <a:lnSpc>
                <a:spcPct val="80000"/>
              </a:lnSpc>
            </a:pPr>
            <a:r>
              <a:rPr lang="en-US" sz="1200" dirty="0" smtClean="0"/>
              <a:t>Security plans in place to secure sinkhole area</a:t>
            </a:r>
          </a:p>
          <a:p>
            <a:pPr lvl="1" eaLnBrk="1" hangingPunct="1">
              <a:lnSpc>
                <a:spcPct val="80000"/>
              </a:lnSpc>
            </a:pPr>
            <a:r>
              <a:rPr lang="en-US" sz="1200" dirty="0" smtClean="0"/>
              <a:t>Parish continues blog to inform residents</a:t>
            </a:r>
          </a:p>
          <a:p>
            <a:pPr lvl="1" eaLnBrk="1" hangingPunct="1">
              <a:lnSpc>
                <a:spcPct val="80000"/>
              </a:lnSpc>
            </a:pPr>
            <a:r>
              <a:rPr lang="en-US" sz="1200" dirty="0" smtClean="0"/>
              <a:t>Texas Brine issuing financial assistance for residents </a:t>
            </a:r>
          </a:p>
          <a:p>
            <a:pPr lvl="1" eaLnBrk="1" hangingPunct="1">
              <a:lnSpc>
                <a:spcPct val="80000"/>
              </a:lnSpc>
            </a:pPr>
            <a:r>
              <a:rPr lang="en-US" sz="1200" dirty="0" smtClean="0"/>
              <a:t>Bayou Corne Incident Command Center - HOTLINE 1-877-281-7311</a:t>
            </a:r>
          </a:p>
          <a:p>
            <a:pPr lvl="1" eaLnBrk="1" hangingPunct="1">
              <a:lnSpc>
                <a:spcPct val="80000"/>
              </a:lnSpc>
            </a:pPr>
            <a:r>
              <a:rPr lang="en-US" sz="1200" dirty="0" smtClean="0"/>
              <a:t>Facilitating the </a:t>
            </a:r>
            <a:r>
              <a:rPr lang="en-US" sz="1200" dirty="0" smtClean="0">
                <a:hlinkClick r:id="rId3"/>
              </a:rPr>
              <a:t>askGOHSEP@la.gov</a:t>
            </a:r>
            <a:r>
              <a:rPr lang="en-US" sz="1200" dirty="0" smtClean="0"/>
              <a:t> for questions</a:t>
            </a:r>
          </a:p>
          <a:p>
            <a:pPr lvl="1" eaLnBrk="1" hangingPunct="1">
              <a:lnSpc>
                <a:spcPct val="80000"/>
              </a:lnSpc>
            </a:pPr>
            <a:r>
              <a:rPr lang="en-US" sz="1200" dirty="0" smtClean="0">
                <a:solidFill>
                  <a:srgbClr val="FF0000"/>
                </a:solidFill>
              </a:rPr>
              <a:t>The next Operational Update for Residents will be held at the Texas Brine Command Trailer on Tuesday, March 18</a:t>
            </a:r>
            <a:r>
              <a:rPr lang="en-US" sz="1200" baseline="30000" dirty="0" smtClean="0">
                <a:solidFill>
                  <a:srgbClr val="FF0000"/>
                </a:solidFill>
              </a:rPr>
              <a:t>th</a:t>
            </a:r>
            <a:r>
              <a:rPr lang="en-US" sz="1200" dirty="0" smtClean="0">
                <a:solidFill>
                  <a:srgbClr val="FF0000"/>
                </a:solidFill>
              </a:rPr>
              <a:t> at 6pm</a:t>
            </a:r>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7" name="Slide Number Placeholder 6"/>
          <p:cNvSpPr>
            <a:spLocks noGrp="1"/>
          </p:cNvSpPr>
          <p:nvPr>
            <p:ph type="sldNum" sz="quarter" idx="12"/>
          </p:nvPr>
        </p:nvSpPr>
        <p:spPr>
          <a:xfrm>
            <a:off x="6553200" y="6248400"/>
            <a:ext cx="2133600" cy="476250"/>
          </a:xfrm>
        </p:spPr>
        <p:txBody>
          <a:bodyPr/>
          <a:lstStyle/>
          <a:p>
            <a:pPr>
              <a:defRPr/>
            </a:pPr>
            <a:fld id="{59E5A111-8442-4562-95B9-C7FFCF828EA0}" type="slidenum">
              <a:rPr lang="en-US" smtClean="0"/>
              <a:pPr>
                <a:defRPr/>
              </a:pPr>
              <a:t>1</a:t>
            </a:fld>
            <a:endParaRPr lang="en-US" dirty="0"/>
          </a:p>
        </p:txBody>
      </p:sp>
      <p:sp>
        <p:nvSpPr>
          <p:cNvPr id="44034" name="AutoShape 2" descr="http://www.assumptionla.com/files/images/Logos/OEP.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9" name="Picture 8"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10</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0" name="TextBox 9"/>
          <p:cNvSpPr txBox="1"/>
          <p:nvPr/>
        </p:nvSpPr>
        <p:spPr>
          <a:xfrm>
            <a:off x="152400" y="2057400"/>
            <a:ext cx="8762999" cy="4401205"/>
          </a:xfrm>
          <a:prstGeom prst="rect">
            <a:avLst/>
          </a:prstGeom>
          <a:noFill/>
        </p:spPr>
        <p:txBody>
          <a:bodyPr wrap="square" rtlCol="0">
            <a:spAutoFit/>
          </a:bodyPr>
          <a:lstStyle/>
          <a:p>
            <a:pPr marL="171450" indent="-171450">
              <a:buFontTx/>
              <a:buChar char="-"/>
            </a:pPr>
            <a:r>
              <a:rPr lang="en-US" sz="1000" dirty="0" smtClean="0">
                <a:latin typeface="Calibri" panose="020F0502020204030204" pitchFamily="34" charset="0"/>
              </a:rPr>
              <a:t>Sampled bubble site 23 and GPBS-23 (1/14/14)</a:t>
            </a:r>
          </a:p>
          <a:p>
            <a:pPr marL="171450" lvl="0" indent="-171450">
              <a:buFontTx/>
              <a:buChar char="-"/>
            </a:pPr>
            <a:r>
              <a:rPr lang="en-US" sz="1000" dirty="0" smtClean="0">
                <a:latin typeface="Calibri" panose="020F0502020204030204" pitchFamily="34" charset="0"/>
              </a:rPr>
              <a:t>Conducted daily berm inspections.</a:t>
            </a:r>
          </a:p>
          <a:p>
            <a:pPr marL="171450" lvl="0" indent="-171450">
              <a:buFontTx/>
              <a:buChar char="-"/>
            </a:pPr>
            <a:r>
              <a:rPr lang="en-US" sz="1000" dirty="0" smtClean="0">
                <a:latin typeface="Calibri" panose="020F0502020204030204" pitchFamily="34" charset="0"/>
              </a:rPr>
              <a:t>Continued placing sand for construction of the new south berm daily, and will continue daily as weather permits. Approximately 1,691 linear feet of the sand base for the berm has been completed.</a:t>
            </a:r>
          </a:p>
          <a:p>
            <a:pPr marL="171450" lvl="0" indent="-171450">
              <a:buFontTx/>
              <a:buChar char="-"/>
            </a:pPr>
            <a:r>
              <a:rPr lang="en-US" sz="1000" dirty="0" smtClean="0">
                <a:latin typeface="Calibri" panose="020F0502020204030204" pitchFamily="34" charset="0"/>
              </a:rPr>
              <a:t>Cleared, chipped trees, and placed sand on the </a:t>
            </a:r>
            <a:r>
              <a:rPr lang="en-US" sz="1000" dirty="0" err="1" smtClean="0">
                <a:latin typeface="Calibri" panose="020F0502020204030204" pitchFamily="34" charset="0"/>
              </a:rPr>
              <a:t>Triche</a:t>
            </a:r>
            <a:r>
              <a:rPr lang="en-US" sz="1000" dirty="0" smtClean="0">
                <a:latin typeface="Calibri" panose="020F0502020204030204" pitchFamily="34" charset="0"/>
              </a:rPr>
              <a:t> property for access road to ORWs 55 &amp; 56 Friday – Monday (01/17 – 01/20).</a:t>
            </a:r>
          </a:p>
          <a:p>
            <a:pPr marL="171450" lvl="0" indent="-171450">
              <a:buFontTx/>
              <a:buChar char="-"/>
            </a:pPr>
            <a:r>
              <a:rPr lang="en-US" sz="1000" dirty="0" smtClean="0">
                <a:latin typeface="Calibri" panose="020F0502020204030204" pitchFamily="34" charset="0"/>
              </a:rPr>
              <a:t>Cleared trees and placed sand for access road to ORW-57 Friday – Monday (01/17 – 01/20). Approximately 317’ of road completed.</a:t>
            </a:r>
          </a:p>
          <a:p>
            <a:pPr marL="171450" lvl="0" indent="-171450">
              <a:buFontTx/>
              <a:buChar char="-"/>
            </a:pPr>
            <a:r>
              <a:rPr lang="en-US" sz="1000" dirty="0" smtClean="0">
                <a:latin typeface="Calibri" panose="020F0502020204030204" pitchFamily="34" charset="0"/>
              </a:rPr>
              <a:t>Completed monthly sampling event on MRAA wells Friday (01/17)</a:t>
            </a:r>
          </a:p>
          <a:p>
            <a:pPr marL="171450" lvl="0" indent="-171450">
              <a:buFontTx/>
              <a:buChar char="-"/>
            </a:pPr>
            <a:r>
              <a:rPr lang="en-US" sz="1000" dirty="0" smtClean="0">
                <a:latin typeface="Calibri" panose="020F0502020204030204" pitchFamily="34" charset="0"/>
              </a:rPr>
              <a:t>Surveyed rods in south berm on Friday (01/17)</a:t>
            </a:r>
          </a:p>
          <a:p>
            <a:pPr marL="171450" lvl="0" indent="-171450">
              <a:buFontTx/>
              <a:buChar char="-"/>
            </a:pPr>
            <a:r>
              <a:rPr lang="en-US" sz="1000" dirty="0" smtClean="0">
                <a:latin typeface="Calibri" panose="020F0502020204030204" pitchFamily="34" charset="0"/>
              </a:rPr>
              <a:t>Installed and surveyed settlement rods around ORW-38 on Friday and Monday (01/17 &amp; 01/20)</a:t>
            </a:r>
          </a:p>
          <a:p>
            <a:pPr marL="171450" lvl="0" indent="-171450">
              <a:buFontTx/>
              <a:buChar char="-"/>
            </a:pPr>
            <a:r>
              <a:rPr lang="en-US" sz="1000" dirty="0" smtClean="0">
                <a:latin typeface="Calibri" panose="020F0502020204030204" pitchFamily="34" charset="0"/>
              </a:rPr>
              <a:t>Completed sinkhole wagon wheel survey on Friday (01/17)</a:t>
            </a:r>
          </a:p>
          <a:p>
            <a:pPr marL="171450" lvl="0" indent="-171450">
              <a:buFontTx/>
              <a:buChar char="-"/>
            </a:pPr>
            <a:r>
              <a:rPr lang="en-US" sz="1000" dirty="0" smtClean="0">
                <a:latin typeface="Calibri" panose="020F0502020204030204" pitchFamily="34" charset="0"/>
              </a:rPr>
              <a:t>Surveyed south berm, north berm, and settlement plates on Monday (01/20)</a:t>
            </a:r>
          </a:p>
          <a:p>
            <a:pPr marL="171450" lvl="0" indent="-171450">
              <a:buFontTx/>
              <a:buChar char="-"/>
            </a:pPr>
            <a:r>
              <a:rPr lang="en-US" sz="1000" dirty="0" smtClean="0">
                <a:latin typeface="Calibri" panose="020F0502020204030204" pitchFamily="34" charset="0"/>
              </a:rPr>
              <a:t>Continued to vent and flare ORW-54 through the gas/water separator with open choke Friday – Monday (01/17 – 01/20) in an effort to reduce pressure low enough to change wellhead.  Average well pressure: 10 – 11 psi. A total of 4,717 gallons of water have been recovered from the separator.</a:t>
            </a:r>
          </a:p>
          <a:p>
            <a:pPr marL="171450" lvl="0" indent="-171450">
              <a:buFontTx/>
              <a:buChar char="-"/>
            </a:pPr>
            <a:r>
              <a:rPr lang="en-US" sz="1000" dirty="0" smtClean="0">
                <a:latin typeface="Calibri" panose="020F0502020204030204" pitchFamily="34" charset="0"/>
              </a:rPr>
              <a:t>Dewatered ORWs 22 &amp; 32 on Friday (01/17)</a:t>
            </a:r>
          </a:p>
          <a:p>
            <a:pPr marL="171450" lvl="0" indent="-171450">
              <a:buFontTx/>
              <a:buChar char="-"/>
            </a:pPr>
            <a:r>
              <a:rPr lang="en-US" sz="1000" dirty="0" smtClean="0">
                <a:latin typeface="Calibri" panose="020F0502020204030204" pitchFamily="34" charset="0"/>
              </a:rPr>
              <a:t>Dewatered ORWs 22, 24, 6, &amp; 18 on Saturday (01/18)</a:t>
            </a:r>
          </a:p>
          <a:p>
            <a:pPr marL="171450" lvl="0" indent="-171450">
              <a:buFontTx/>
              <a:buChar char="-"/>
            </a:pPr>
            <a:r>
              <a:rPr lang="en-US" sz="1000" dirty="0" smtClean="0">
                <a:latin typeface="Calibri" panose="020F0502020204030204" pitchFamily="34" charset="0"/>
              </a:rPr>
              <a:t>Dewatered ORW 18 on Sunday and Monday (01/19 – 01/20)</a:t>
            </a:r>
          </a:p>
          <a:p>
            <a:pPr marL="171450" lvl="0" indent="-171450">
              <a:buFontTx/>
              <a:buChar char="-"/>
            </a:pPr>
            <a:r>
              <a:rPr lang="en-US" sz="1000" dirty="0" smtClean="0">
                <a:latin typeface="Calibri" panose="020F0502020204030204" pitchFamily="34" charset="0"/>
              </a:rPr>
              <a:t>Grouted passive vent well PVW-03 on Friday (01/17)</a:t>
            </a:r>
          </a:p>
          <a:p>
            <a:pPr marL="171450" lvl="0" indent="-171450">
              <a:buFontTx/>
              <a:buChar char="-"/>
            </a:pPr>
            <a:r>
              <a:rPr lang="en-US" sz="1000" dirty="0" smtClean="0">
                <a:latin typeface="Calibri" panose="020F0502020204030204" pitchFamily="34" charset="0"/>
              </a:rPr>
              <a:t>Drilled passive vent well PVW-01 Saturday and Sunday (01/18 – 01/19) TD @ 40’</a:t>
            </a:r>
          </a:p>
          <a:p>
            <a:pPr marL="171450" lvl="0" indent="-171450">
              <a:buFontTx/>
              <a:buChar char="-"/>
            </a:pPr>
            <a:r>
              <a:rPr lang="en-US" sz="1000" dirty="0" smtClean="0">
                <a:latin typeface="Calibri" panose="020F0502020204030204" pitchFamily="34" charset="0"/>
              </a:rPr>
              <a:t>Grouted PVW-01 on Monday (01/20)</a:t>
            </a:r>
          </a:p>
          <a:p>
            <a:pPr marL="171450" lvl="0" indent="-171450">
              <a:buFontTx/>
              <a:buChar char="-"/>
            </a:pPr>
            <a:r>
              <a:rPr lang="en-US" sz="1000" dirty="0" smtClean="0">
                <a:latin typeface="Calibri" panose="020F0502020204030204" pitchFamily="34" charset="0"/>
              </a:rPr>
              <a:t>Developed PVW-03 on Monday (01/20)</a:t>
            </a:r>
          </a:p>
          <a:p>
            <a:pPr marL="171450" lvl="0" indent="-171450">
              <a:buFontTx/>
              <a:buChar char="-"/>
            </a:pPr>
            <a:r>
              <a:rPr lang="en-US" sz="1000" dirty="0" smtClean="0">
                <a:latin typeface="Calibri" panose="020F0502020204030204" pitchFamily="34" charset="0"/>
              </a:rPr>
              <a:t>Performed daily routine flare maintenance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2,334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to ORW-57 Tuesday – Thursday (01/21 – 01/23). 834 feet of road completed. Length of road is now complete, however, will need to be built up for vehicular access.</a:t>
            </a: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3237171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11</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5934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on MRAA wells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settlement rods around ORW-38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pressure monitoring for GP wells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(01/21 – 01/23). On Thursday afternoon, the wellhead was changed out to become a permanent ORW.  The separator will be removed and the well will continue to flare. A total of 4,937 gallons of water were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PVW-03 and PVW-04 on Tuesday (</a:t>
            </a:r>
            <a:r>
              <a:rPr lang="en-US" sz="1000" dirty="0" smtClean="0">
                <a:latin typeface="Calibri" panose="020F0502020204030204" pitchFamily="34" charset="0"/>
              </a:rPr>
              <a:t>01/21)</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Track-It on PVW-03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Developed </a:t>
            </a:r>
            <a:r>
              <a:rPr lang="en-US" sz="1000" dirty="0">
                <a:latin typeface="Calibri" panose="020F0502020204030204" pitchFamily="34" charset="0"/>
              </a:rPr>
              <a:t>PVW-05 on Thursday (</a:t>
            </a:r>
            <a:r>
              <a:rPr lang="en-US" sz="1000" dirty="0" smtClean="0">
                <a:latin typeface="Calibri" panose="020F0502020204030204" pitchFamily="34" charset="0"/>
              </a:rPr>
              <a:t>01/23)</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ORW-56, set well and bentonite seal on Tuesday (01/21). TD @ </a:t>
            </a:r>
            <a:r>
              <a:rPr lang="en-US" sz="1000" dirty="0" smtClean="0">
                <a:latin typeface="Calibri" panose="020F0502020204030204" pitchFamily="34" charset="0"/>
              </a:rPr>
              <a:t>140’</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grouting ORW-56 on Wednesday (</a:t>
            </a:r>
            <a:r>
              <a:rPr lang="en-US" sz="1000" dirty="0" smtClean="0">
                <a:latin typeface="Calibri" panose="020F0502020204030204" pitchFamily="34" charset="0"/>
              </a:rPr>
              <a:t>01/22)</a:t>
            </a:r>
          </a:p>
          <a:p>
            <a:pPr marL="171450" lvl="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ORW-55 on Wednesday and Thursday, set well and bentonite seal. TD @ 135.5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logging of Oxy 1</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to build up low areas on access road to ORW-57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Friday and Monday (01/24 &amp;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microbial bugs in MRAA wells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ORWs </a:t>
            </a:r>
            <a:r>
              <a:rPr lang="en-US" sz="1000" dirty="0">
                <a:latin typeface="Calibri" panose="020F0502020204030204" pitchFamily="34" charset="0"/>
              </a:rPr>
              <a:t>18 &amp; 56 were brought online to flare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ORW-55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CPT-125 to 124.58’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Grouted </a:t>
            </a:r>
            <a:r>
              <a:rPr lang="en-US" sz="1000" dirty="0">
                <a:latin typeface="Calibri" panose="020F0502020204030204" pitchFamily="34" charset="0"/>
              </a:rPr>
              <a:t>inclinometer IPI-STR02 to the surface on Friday (</a:t>
            </a:r>
            <a:r>
              <a:rPr lang="en-US" sz="1000" dirty="0" smtClean="0">
                <a:latin typeface="Calibri" panose="020F0502020204030204" pitchFamily="34" charset="0"/>
              </a:rPr>
              <a:t>01/24)</a:t>
            </a:r>
          </a:p>
          <a:p>
            <a:pPr marL="171450" lvl="0" indent="-171450">
              <a:buFontTx/>
              <a:buChar char="-"/>
            </a:pPr>
            <a:r>
              <a:rPr lang="en-US" sz="1000" dirty="0" smtClean="0">
                <a:latin typeface="Calibri" panose="020F0502020204030204" pitchFamily="34" charset="0"/>
              </a:rPr>
              <a:t>Completed </a:t>
            </a:r>
            <a:r>
              <a:rPr lang="en-US" sz="1000" dirty="0" err="1">
                <a:latin typeface="Calibri" panose="020F0502020204030204" pitchFamily="34" charset="0"/>
              </a:rPr>
              <a:t>Geoprobe</a:t>
            </a:r>
            <a:r>
              <a:rPr lang="en-US" sz="1000" dirty="0">
                <a:latin typeface="Calibri" panose="020F0502020204030204" pitchFamily="34" charset="0"/>
              </a:rPr>
              <a:t> borehole for passive vent well PVW-02 on Friday (01/24</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418208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12</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0" name="Rectangle 9"/>
          <p:cNvSpPr/>
          <p:nvPr/>
        </p:nvSpPr>
        <p:spPr>
          <a:xfrm>
            <a:off x="152400" y="1800761"/>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installation of meter run and connected ORW-56  to flare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Advanced </a:t>
            </a:r>
            <a:r>
              <a:rPr lang="en-US" sz="1000" dirty="0">
                <a:latin typeface="Calibri" panose="020F0502020204030204" pitchFamily="34" charset="0"/>
              </a:rPr>
              <a:t>and completed CPT-126 to 136.98’ on Saturday (</a:t>
            </a:r>
            <a:r>
              <a:rPr lang="en-US" sz="1000" dirty="0" smtClean="0">
                <a:latin typeface="Calibri" panose="020F0502020204030204" pitchFamily="34" charset="0"/>
              </a:rPr>
              <a:t>01/25)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P&amp;A activities on ORWs on Rig Road Saturday – Monday (01/25 –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transducers on ORWs 54 &amp; 56 on Sunday (</a:t>
            </a:r>
            <a:r>
              <a:rPr lang="en-US" sz="1000" dirty="0" smtClean="0">
                <a:latin typeface="Calibri" panose="020F0502020204030204" pitchFamily="34" charset="0"/>
              </a:rPr>
              <a:t>01/26)</a:t>
            </a:r>
          </a:p>
          <a:p>
            <a:pPr marL="171450" lvl="0" indent="-171450">
              <a:buFontTx/>
              <a:buChar char="-"/>
            </a:pPr>
            <a:r>
              <a:rPr lang="en-US" sz="1000" dirty="0" smtClean="0">
                <a:latin typeface="Calibri" panose="020F0502020204030204" pitchFamily="34" charset="0"/>
              </a:rPr>
              <a:t>Constructed </a:t>
            </a:r>
            <a:r>
              <a:rPr lang="en-US" sz="1000" dirty="0">
                <a:latin typeface="Calibri" panose="020F0502020204030204" pitchFamily="34" charset="0"/>
              </a:rPr>
              <a:t>fences around PVWs on Sunday (01/26) and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Rigged </a:t>
            </a:r>
            <a:r>
              <a:rPr lang="en-US" sz="1000" dirty="0">
                <a:latin typeface="Calibri" panose="020F0502020204030204" pitchFamily="34" charset="0"/>
              </a:rPr>
              <a:t>up and began drilling on ORW-57 on Monday (</a:t>
            </a:r>
            <a:r>
              <a:rPr lang="en-US" sz="1000" dirty="0" smtClean="0">
                <a:latin typeface="Calibri" panose="020F0502020204030204" pitchFamily="34" charset="0"/>
              </a:rPr>
              <a:t>01/27)</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Connected </a:t>
            </a:r>
            <a:r>
              <a:rPr lang="en-US" sz="1000" dirty="0">
                <a:latin typeface="Calibri" panose="020F0502020204030204" pitchFamily="34" charset="0"/>
              </a:rPr>
              <a:t>meter run and began flowing ORW 55 on Monday (1/27); starting pressure 47.5 psi; Choke set at 1; 1/8” orifice </a:t>
            </a:r>
            <a:r>
              <a:rPr lang="en-US" sz="1000" dirty="0" smtClean="0">
                <a:latin typeface="Calibri" panose="020F0502020204030204" pitchFamily="34" charset="0"/>
              </a:rPr>
              <a:t>plate</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Earthwork </a:t>
            </a:r>
            <a:r>
              <a:rPr lang="en-US" sz="1000" dirty="0">
                <a:latin typeface="Calibri" panose="020F0502020204030204" pitchFamily="34" charset="0"/>
              </a:rPr>
              <a:t>was temporarily put on hold due to freezing weather conditions Tuesday and Wednesday (01/28 &amp; 01/29). Continued placing sand for construction of the new south berm on Thursday (01/30), and will continue daily as weather permits. Approximately 2,354 linear feet of the sand base for the berm has been completed from the east side (Pad 10), and 70’ from the west side (near LA-18</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for outfall discharge parameters from ORWs 21, 19, 6, 22, 54, DPVE 22 &amp; 37, and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transducer in ORW-46 on Tuesday (</a:t>
            </a:r>
            <a:r>
              <a:rPr lang="en-US" sz="1000" dirty="0" smtClean="0">
                <a:latin typeface="Calibri" panose="020F0502020204030204" pitchFamily="34" charset="0"/>
              </a:rPr>
              <a:t>01/28)</a:t>
            </a:r>
          </a:p>
          <a:p>
            <a:pPr marL="171450" indent="-171450">
              <a:buFontTx/>
              <a:buChar char="-"/>
            </a:pPr>
            <a:r>
              <a:rPr lang="en-US" sz="1000" dirty="0" smtClean="0">
                <a:latin typeface="Calibri" panose="020F0502020204030204" pitchFamily="34" charset="0"/>
              </a:rPr>
              <a:t>In </a:t>
            </a:r>
            <a:r>
              <a:rPr lang="en-US" sz="1000" dirty="0">
                <a:latin typeface="Calibri" panose="020F0502020204030204" pitchFamily="34" charset="0"/>
              </a:rPr>
              <a:t>advance of the winter weather storm, the following ORWs and associated flares were shut in as a safety precaution on Tuesday (01/28): ORWs 52, 53, 55, 56, 48, 18, 4, 14, &amp; </a:t>
            </a:r>
            <a:r>
              <a:rPr lang="en-US" sz="1000" dirty="0" smtClean="0">
                <a:latin typeface="Calibri" panose="020F0502020204030204" pitchFamily="34" charset="0"/>
              </a:rPr>
              <a:t>OGRW-1</a:t>
            </a:r>
          </a:p>
          <a:p>
            <a:pPr marL="171450" indent="-171450">
              <a:buFontTx/>
              <a:buChar char="-"/>
            </a:pPr>
            <a:r>
              <a:rPr lang="en-US" sz="1000" dirty="0" smtClean="0">
                <a:latin typeface="Calibri" panose="020F0502020204030204" pitchFamily="34" charset="0"/>
              </a:rPr>
              <a:t>On </a:t>
            </a:r>
            <a:r>
              <a:rPr lang="en-US" sz="1000" dirty="0">
                <a:latin typeface="Calibri" panose="020F0502020204030204" pitchFamily="34" charset="0"/>
              </a:rPr>
              <a:t>Wednesday (01/29), the ORWs that were shut in due to the winter weather were brought back online</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3,011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Graded </a:t>
            </a:r>
            <a:r>
              <a:rPr lang="en-US" sz="1000" dirty="0">
                <a:latin typeface="Calibri" panose="020F0502020204030204" pitchFamily="34" charset="0"/>
              </a:rPr>
              <a:t>the north berm and main TBC access road on Monday (02/03)</a:t>
            </a:r>
          </a:p>
          <a:p>
            <a:pPr marL="171450" lvl="0" indent="-171450">
              <a:buFontTx/>
              <a:buChar char="-"/>
            </a:pPr>
            <a:r>
              <a:rPr lang="en-US" sz="1000" dirty="0">
                <a:latin typeface="Calibri" panose="020F0502020204030204" pitchFamily="34" charset="0"/>
              </a:rPr>
              <a:t>Surveyed the south berm, north berm, and settlement rods around ORW-38 on Friday and Monday (01/31 &amp;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19 &amp; 26 to flare on Friday (</a:t>
            </a:r>
            <a:r>
              <a:rPr lang="en-US" sz="1000" dirty="0" smtClean="0">
                <a:latin typeface="Calibri" panose="020F0502020204030204" pitchFamily="34" charset="0"/>
              </a:rPr>
              <a:t>01/31</a:t>
            </a:r>
            <a:r>
              <a:rPr lang="en-US" sz="1000" dirty="0">
                <a:latin typeface="Calibri" panose="020F0502020204030204" pitchFamily="34" charset="0"/>
              </a:rPr>
              <a:t>)</a:t>
            </a:r>
          </a:p>
        </p:txBody>
      </p:sp>
    </p:spTree>
    <p:extLst>
      <p:ext uri="{BB962C8B-B14F-4D97-AF65-F5344CB8AC3E}">
        <p14:creationId xmlns:p14="http://schemas.microsoft.com/office/powerpoint/2010/main" val="26050233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13</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59340"/>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 26 on Monday (02/03) due to no </a:t>
            </a:r>
            <a:r>
              <a:rPr lang="en-US" sz="1000" dirty="0" smtClean="0">
                <a:latin typeface="Calibri" panose="020F0502020204030204" pitchFamily="34" charset="0"/>
              </a:rPr>
              <a:t>flow</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ORW-41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Flushed </a:t>
            </a:r>
            <a:r>
              <a:rPr lang="en-US" sz="1000" dirty="0">
                <a:latin typeface="Calibri" panose="020F0502020204030204" pitchFamily="34" charset="0"/>
              </a:rPr>
              <a:t>the screen in ORW-6, reinstalled the transducer, and restored the well to service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Prepared </a:t>
            </a:r>
            <a:r>
              <a:rPr lang="en-US" sz="1000" dirty="0">
                <a:latin typeface="Calibri" panose="020F0502020204030204" pitchFamily="34" charset="0"/>
              </a:rPr>
              <a:t>pumping equipment for ORW-38 pump test by testing connections, pumping capabilities, etc. and moved </a:t>
            </a:r>
            <a:r>
              <a:rPr lang="en-US" sz="1000" dirty="0" err="1">
                <a:latin typeface="Calibri" panose="020F0502020204030204" pitchFamily="34" charset="0"/>
              </a:rPr>
              <a:t>frac</a:t>
            </a:r>
            <a:r>
              <a:rPr lang="en-US" sz="1000" dirty="0">
                <a:latin typeface="Calibri" panose="020F0502020204030204" pitchFamily="34" charset="0"/>
              </a:rPr>
              <a:t> tank to location on Monday (</a:t>
            </a:r>
            <a:r>
              <a:rPr lang="en-US" sz="1000" dirty="0" smtClean="0">
                <a:latin typeface="Calibri" panose="020F0502020204030204" pitchFamily="34" charset="0"/>
              </a:rPr>
              <a:t>02/03)</a:t>
            </a:r>
          </a:p>
          <a:p>
            <a:pPr marL="171450" lvl="0" indent="-171450">
              <a:buFontTx/>
              <a:buChar char="-"/>
            </a:pPr>
            <a:r>
              <a:rPr lang="en-US" sz="1000" dirty="0" smtClean="0">
                <a:latin typeface="Calibri" panose="020F0502020204030204" pitchFamily="34" charset="0"/>
              </a:rPr>
              <a:t>Collected samples from ORW 55/56 (1/31/14)</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a:t>
            </a:r>
            <a:r>
              <a:rPr lang="en-US" sz="1000" dirty="0" smtClean="0">
                <a:latin typeface="Calibri" panose="020F0502020204030204" pitchFamily="34" charset="0"/>
              </a:rPr>
              <a:t>permitted. 3,122 </a:t>
            </a:r>
            <a:r>
              <a:rPr lang="en-US" sz="1000" dirty="0">
                <a:latin typeface="Calibri" panose="020F0502020204030204" pitchFamily="34" charset="0"/>
              </a:rPr>
              <a:t>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on access road to ORW-57</a:t>
            </a:r>
            <a:r>
              <a:rPr lang="en-US" sz="1000" b="1" dirty="0">
                <a:latin typeface="Calibri" panose="020F0502020204030204" pitchFamily="34" charset="0"/>
              </a:rPr>
              <a:t> </a:t>
            </a:r>
            <a:r>
              <a:rPr lang="en-US" sz="1000" dirty="0">
                <a:latin typeface="Calibri" panose="020F0502020204030204" pitchFamily="34" charset="0"/>
              </a:rPr>
              <a:t>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path from Pad 9 to Pad 10 with marsh excavator in preparation of building containment berm on Thursday (02/06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02/04)</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monthly bubble site monitoring Tuesday and Wednesday (02/04 –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settlement rods around ORW-38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gas pressures in GP wells on Thursday (</a:t>
            </a:r>
            <a:r>
              <a:rPr lang="en-US" sz="1000" dirty="0" smtClean="0">
                <a:latin typeface="Calibri" panose="020F0502020204030204" pitchFamily="34" charset="0"/>
              </a:rPr>
              <a:t>02/06)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ORW-8 </a:t>
            </a:r>
            <a:r>
              <a:rPr lang="en-US" sz="1000" dirty="0">
                <a:latin typeface="Calibri" panose="020F0502020204030204" pitchFamily="34" charset="0"/>
              </a:rPr>
              <a:t>plugged: removed transducer, tubing, &amp; flushed sand out on Tuesday (02/04) and completed grouting to the surface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Conducted pump and piping installations, connections and pump testing on </a:t>
            </a:r>
            <a:r>
              <a:rPr lang="en-US" sz="1000" dirty="0" smtClean="0">
                <a:latin typeface="Calibri" panose="020F0502020204030204" pitchFamily="34" charset="0"/>
              </a:rPr>
              <a:t>Tues/Wed </a:t>
            </a:r>
            <a:r>
              <a:rPr lang="en-US" sz="1000" dirty="0">
                <a:latin typeface="Calibri" panose="020F0502020204030204" pitchFamily="34" charset="0"/>
              </a:rPr>
              <a:t>(02/04 – 02/05) and started </a:t>
            </a:r>
            <a:r>
              <a:rPr lang="en-US" sz="1000" dirty="0" smtClean="0">
                <a:latin typeface="Calibri" panose="020F0502020204030204" pitchFamily="34" charset="0"/>
              </a:rPr>
              <a:t>pump </a:t>
            </a:r>
            <a:r>
              <a:rPr lang="en-US" sz="1000" dirty="0">
                <a:latin typeface="Calibri" panose="020F0502020204030204" pitchFamily="34" charset="0"/>
              </a:rPr>
              <a:t>test on </a:t>
            </a:r>
            <a:r>
              <a:rPr lang="en-US" sz="1000" dirty="0" smtClean="0">
                <a:latin typeface="Calibri" panose="020F0502020204030204" pitchFamily="34" charset="0"/>
              </a:rPr>
              <a:t>Thurs </a:t>
            </a:r>
            <a:r>
              <a:rPr lang="en-US" sz="1000" dirty="0">
                <a:latin typeface="Calibri" panose="020F0502020204030204" pitchFamily="34" charset="0"/>
              </a:rPr>
              <a:t>(02/06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ORW-58 prior to drilling on Wednesday (</a:t>
            </a:r>
            <a:r>
              <a:rPr lang="en-US" sz="1000" dirty="0" smtClean="0">
                <a:latin typeface="Calibri" panose="020F0502020204030204" pitchFamily="34" charset="0"/>
              </a:rPr>
              <a:t>02/05)</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drilling ORW-58 on Wednesday (02/05) and set well and seal on Thursday (02/06). TD @ 149’. Screened 120’ – 124</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plugging activities at ORW-7 on Thursday (02/06). Removed tubing and flushed out </a:t>
            </a:r>
            <a:r>
              <a:rPr lang="en-US" sz="1000" dirty="0" smtClean="0">
                <a:latin typeface="Calibri" panose="020F0502020204030204" pitchFamily="34" charset="0"/>
              </a:rPr>
              <a:t>sand.</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building platform for water containment drum at bubble site 56 in order to remove temporary </a:t>
            </a:r>
            <a:r>
              <a:rPr lang="en-US" sz="1000" dirty="0" smtClean="0">
                <a:latin typeface="Calibri" panose="020F0502020204030204" pitchFamily="34" charset="0"/>
              </a:rPr>
              <a:t>barge.</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gas collection piping connections at ORW-57 on Thursday (02/06</a:t>
            </a:r>
            <a:r>
              <a:rPr lang="en-US" sz="1000" dirty="0" smtClean="0">
                <a:latin typeface="Calibri" panose="020F0502020204030204" pitchFamily="34" charset="0"/>
              </a:rPr>
              <a:t>)</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a:t>
            </a:r>
            <a:r>
              <a:rPr lang="en-US" sz="1000" dirty="0" smtClean="0">
                <a:latin typeface="Calibri" panose="020F0502020204030204" pitchFamily="34" charset="0"/>
              </a:rPr>
              <a:t>new </a:t>
            </a:r>
            <a:r>
              <a:rPr lang="en-US" sz="1000" dirty="0">
                <a:latin typeface="Calibri" panose="020F0502020204030204" pitchFamily="34" charset="0"/>
              </a:rPr>
              <a:t>south berm as weather permitted. A total of 3,356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limestone on </a:t>
            </a:r>
            <a:r>
              <a:rPr lang="en-US" sz="1000" dirty="0" err="1">
                <a:latin typeface="Calibri" panose="020F0502020204030204" pitchFamily="34" charset="0"/>
              </a:rPr>
              <a:t>Triche</a:t>
            </a:r>
            <a:r>
              <a:rPr lang="en-US" sz="1000" dirty="0">
                <a:latin typeface="Calibri" panose="020F0502020204030204" pitchFamily="34" charset="0"/>
              </a:rPr>
              <a:t> property access road on Saturday (</a:t>
            </a:r>
            <a:r>
              <a:rPr lang="en-US" sz="1000" dirty="0" smtClean="0">
                <a:latin typeface="Calibri" panose="020F0502020204030204" pitchFamily="34" charset="0"/>
              </a:rPr>
              <a:t>2/8)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Monday (02/10</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722698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14</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905000"/>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north berm, and settlement rods around ORW-38 on Friday and Monday (02/07 and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the casing for inclinometer IPI-STR01 to 85’ on Saturday (02/08) and installed the inclinometer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ORW-7 </a:t>
            </a:r>
            <a:r>
              <a:rPr lang="en-US" sz="1000" dirty="0">
                <a:latin typeface="Calibri" panose="020F0502020204030204" pitchFamily="34" charset="0"/>
              </a:rPr>
              <a:t>and GP-ORW-8 was plugged and grouted to the surface on Friday (</a:t>
            </a:r>
            <a:r>
              <a:rPr lang="en-US" sz="1000" dirty="0" smtClean="0">
                <a:latin typeface="Calibri" panose="020F0502020204030204" pitchFamily="34" charset="0"/>
              </a:rPr>
              <a:t>02/07)</a:t>
            </a:r>
          </a:p>
          <a:p>
            <a:pPr marL="171450" lvl="0" indent="-171450">
              <a:buFontTx/>
              <a:buChar char="-"/>
            </a:pPr>
            <a:r>
              <a:rPr lang="en-US" sz="1000" dirty="0" smtClean="0">
                <a:latin typeface="Calibri" panose="020F0502020204030204" pitchFamily="34" charset="0"/>
              </a:rPr>
              <a:t>GP-ORW-5 </a:t>
            </a:r>
            <a:r>
              <a:rPr lang="en-US" sz="1000" dirty="0">
                <a:latin typeface="Calibri" panose="020F0502020204030204" pitchFamily="34" charset="0"/>
              </a:rPr>
              <a:t>was plugged and grouted to the surface on Sunday (</a:t>
            </a:r>
            <a:r>
              <a:rPr lang="en-US" sz="1000" dirty="0" smtClean="0">
                <a:latin typeface="Calibri" panose="020F0502020204030204" pitchFamily="34" charset="0"/>
              </a:rPr>
              <a:t>02/09)</a:t>
            </a:r>
          </a:p>
          <a:p>
            <a:pPr marL="171450" lvl="0" indent="-171450">
              <a:buFontTx/>
              <a:buChar char="-"/>
            </a:pPr>
            <a:r>
              <a:rPr lang="en-US" sz="1000" dirty="0" smtClean="0">
                <a:latin typeface="Calibri" panose="020F0502020204030204" pitchFamily="34" charset="0"/>
              </a:rPr>
              <a:t>ORW-38 </a:t>
            </a:r>
            <a:r>
              <a:rPr lang="en-US" sz="1000" dirty="0">
                <a:latin typeface="Calibri" panose="020F0502020204030204" pitchFamily="34" charset="0"/>
              </a:rPr>
              <a:t>pump test: Continued pump test Friday through Monday (02/07 – 02/10). The pump test was stopped on Monday (02/10) due to lack of gas </a:t>
            </a:r>
            <a:r>
              <a:rPr lang="en-US" sz="1000" dirty="0" smtClean="0">
                <a:latin typeface="Calibri" panose="020F0502020204030204" pitchFamily="34" charset="0"/>
              </a:rPr>
              <a:t>production.</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installation of ORW-58 on Friday (02/07) by grouting the well annulus to the </a:t>
            </a:r>
            <a:r>
              <a:rPr lang="en-US" sz="1000" dirty="0" smtClean="0">
                <a:latin typeface="Calibri" panose="020F0502020204030204" pitchFamily="34" charset="0"/>
              </a:rPr>
              <a:t>surface.</a:t>
            </a:r>
          </a:p>
          <a:p>
            <a:pPr marL="171450" lvl="0" indent="-171450">
              <a:buFontTx/>
              <a:buChar char="-"/>
            </a:pPr>
            <a:r>
              <a:rPr lang="en-US" sz="1000" dirty="0" smtClean="0">
                <a:latin typeface="Calibri" panose="020F0502020204030204" pitchFamily="34" charset="0"/>
              </a:rPr>
              <a:t>ORW-57</a:t>
            </a:r>
            <a:r>
              <a:rPr lang="en-US" sz="1000" dirty="0">
                <a:latin typeface="Calibri" panose="020F0502020204030204" pitchFamily="34" charset="0"/>
              </a:rPr>
              <a:t>: drilled to 155.5’ on Saturday (02/08), set well and seal on Sunday (02/09), and completed grouting to surface on Monday (</a:t>
            </a:r>
            <a:r>
              <a:rPr lang="en-US" sz="1000" dirty="0" smtClean="0">
                <a:latin typeface="Calibri" panose="020F0502020204030204" pitchFamily="34" charset="0"/>
              </a:rPr>
              <a:t>02/10)</a:t>
            </a:r>
          </a:p>
          <a:p>
            <a:pPr marL="171450" lvl="0" indent="-171450">
              <a:buFontTx/>
              <a:buChar char="-"/>
            </a:pPr>
            <a:r>
              <a:rPr lang="en-US" sz="1000" dirty="0" smtClean="0">
                <a:latin typeface="Calibri" panose="020F0502020204030204" pitchFamily="34" charset="0"/>
              </a:rPr>
              <a:t>ORW-58</a:t>
            </a:r>
            <a:r>
              <a:rPr lang="en-US" sz="1000" dirty="0">
                <a:latin typeface="Calibri" panose="020F0502020204030204" pitchFamily="34" charset="0"/>
              </a:rPr>
              <a:t>: installed meter run and Barton meter and began to flare on Saturday (02/08). Well development began on Monday (02/10</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Installed survey rods around ORW-21 in preparation for dewatering test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3,526 linear feet of the sand base for the berm has been </a:t>
            </a:r>
            <a:r>
              <a:rPr lang="en-US" sz="1000" dirty="0" smtClean="0">
                <a:latin typeface="Calibri" panose="020F0502020204030204" pitchFamily="34" charset="0"/>
              </a:rPr>
              <a:t>completed.</a:t>
            </a:r>
          </a:p>
          <a:p>
            <a:pPr marL="171450" lvl="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access road on </a:t>
            </a:r>
            <a:r>
              <a:rPr lang="en-US" sz="1000" dirty="0" err="1">
                <a:latin typeface="Calibri" panose="020F0502020204030204" pitchFamily="34" charset="0"/>
              </a:rPr>
              <a:t>Triche</a:t>
            </a:r>
            <a:r>
              <a:rPr lang="en-US" sz="1000" dirty="0">
                <a:latin typeface="Calibri" panose="020F0502020204030204" pitchFamily="34" charset="0"/>
              </a:rPr>
              <a:t> property and access to ORW-57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and measured water levels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connections on inclinometer IPI-STR01 on Tuesday (02/11). Both IPI-STR01 &amp; 02 are now online and </a:t>
            </a:r>
            <a:r>
              <a:rPr lang="en-US" sz="1000" dirty="0" smtClean="0">
                <a:latin typeface="Calibri" panose="020F0502020204030204" pitchFamily="34" charset="0"/>
              </a:rPr>
              <a:t>recording.</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south berm and settlement rods around ORW-38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sinkhole depth survey (fathometer: 210’) on Wednesday and Thursday (02/12 –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developing ORW-58 on Tuesday (</a:t>
            </a:r>
            <a:r>
              <a:rPr lang="en-US" sz="1000" dirty="0" smtClean="0">
                <a:latin typeface="Calibri" panose="020F0502020204030204" pitchFamily="34" charset="0"/>
              </a:rPr>
              <a:t>02/11)</a:t>
            </a:r>
          </a:p>
          <a:p>
            <a:pPr marL="171450" lvl="0" indent="-171450">
              <a:buFontTx/>
              <a:buChar char="-"/>
            </a:pPr>
            <a:r>
              <a:rPr lang="en-US" sz="1000" dirty="0" smtClean="0">
                <a:latin typeface="Calibri" panose="020F0502020204030204" pitchFamily="34" charset="0"/>
              </a:rPr>
              <a:t>A </a:t>
            </a:r>
            <a:r>
              <a:rPr lang="en-US" sz="1000" dirty="0">
                <a:latin typeface="Calibri" panose="020F0502020204030204" pitchFamily="34" charset="0"/>
              </a:rPr>
              <a:t>pressurized leak test was performed on the BC-2 wellhead assembly on Tuesday (02/11). No leaks were noted and the test pressure remained constant. Following the test, the Nitrogen gas that was used for the test was bled off and the well was placed back into monitoring status. Gas pressure on BC-2 has been 2-3 psi for the last two days. An additional soap and water bubble leak test was performed on Thursday. No leaks were found</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26098207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15</a:t>
            </a:fld>
            <a:endParaRPr lang="en-US" dirty="0"/>
          </a:p>
        </p:txBody>
      </p:sp>
      <p:sp>
        <p:nvSpPr>
          <p:cNvPr id="6" name="Rectangle 5"/>
          <p:cNvSpPr/>
          <p:nvPr/>
        </p:nvSpPr>
        <p:spPr>
          <a:xfrm>
            <a:off x="152400" y="1828800"/>
            <a:ext cx="89154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Re-deployed </a:t>
            </a:r>
            <a:r>
              <a:rPr lang="en-US" sz="1000" dirty="0" err="1">
                <a:latin typeface="Calibri" panose="020F0502020204030204" pitchFamily="34" charset="0"/>
              </a:rPr>
              <a:t>AreaRaes</a:t>
            </a:r>
            <a:r>
              <a:rPr lang="en-US" sz="1000" dirty="0">
                <a:latin typeface="Calibri" panose="020F0502020204030204" pitchFamily="34" charset="0"/>
              </a:rPr>
              <a:t> for continuous air monitoring at PVWs 04 &amp; 05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ORWs 57 &amp; 58 to flare on Wednesday (</a:t>
            </a:r>
            <a:r>
              <a:rPr lang="en-US" sz="1000" dirty="0" smtClean="0">
                <a:latin typeface="Calibri" panose="020F0502020204030204" pitchFamily="34" charset="0"/>
              </a:rPr>
              <a:t>02/12)</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forming surface completions at ORWs 55, 56, 57, &amp; 58 on Wednesday (02/12) and completed pouring concrete pads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Demobilized </a:t>
            </a:r>
            <a:r>
              <a:rPr lang="en-US" sz="1000" dirty="0">
                <a:latin typeface="Calibri" panose="020F0502020204030204" pitchFamily="34" charset="0"/>
              </a:rPr>
              <a:t>the barge and tank at bubble site 56 and replaced with a water collection drum placed on a wooden platform at the location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Extended </a:t>
            </a:r>
            <a:r>
              <a:rPr lang="en-US" sz="1000" dirty="0">
                <a:latin typeface="Calibri" panose="020F0502020204030204" pitchFamily="34" charset="0"/>
              </a:rPr>
              <a:t>the risers on monitor wells for PVWs 01, 04, &amp; 05 above accumulated water around the wells on Thursday (</a:t>
            </a:r>
            <a:r>
              <a:rPr lang="en-US" sz="1000" dirty="0" smtClean="0">
                <a:latin typeface="Calibri" panose="020F0502020204030204" pitchFamily="34" charset="0"/>
              </a:rPr>
              <a:t>02/13)</a:t>
            </a:r>
          </a:p>
          <a:p>
            <a:pPr marL="171450" lvl="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from ORW-14 to OGRW-1 for future dewatering activities on Thursday (02/13</a:t>
            </a:r>
            <a:r>
              <a:rPr lang="en-US" sz="1000" dirty="0" smtClean="0">
                <a:latin typeface="Calibri" panose="020F0502020204030204" pitchFamily="34" charset="0"/>
              </a:rPr>
              <a:t>)</a:t>
            </a:r>
          </a:p>
          <a:p>
            <a:pPr marL="171450" lvl="0" indent="-171450">
              <a:buFontTx/>
              <a:buChar char="-"/>
            </a:pPr>
            <a:r>
              <a:rPr lang="en-US" sz="1000" dirty="0" err="1" smtClean="0">
                <a:latin typeface="Calibri" panose="020F0502020204030204" pitchFamily="34" charset="0"/>
              </a:rPr>
              <a:t>Respec</a:t>
            </a:r>
            <a:r>
              <a:rPr lang="en-US" sz="1000" dirty="0" smtClean="0">
                <a:latin typeface="Calibri" panose="020F0502020204030204" pitchFamily="34" charset="0"/>
              </a:rPr>
              <a:t> and CB&amp;I split samples at PVW-03</a:t>
            </a:r>
          </a:p>
          <a:p>
            <a:pPr marL="171450" lvl="0" indent="-171450">
              <a:buFontTx/>
              <a:buChar char="-"/>
            </a:pPr>
            <a:r>
              <a:rPr lang="en-US" sz="1000" dirty="0" smtClean="0">
                <a:latin typeface="Calibri" panose="020F0502020204030204" pitchFamily="34" charset="0"/>
              </a:rPr>
              <a:t>CB&amp;I collected gas samples from 57 and 58</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A total of 3,958 linear feet of the sand base for the berm has been </a:t>
            </a:r>
            <a:r>
              <a:rPr lang="en-US" sz="1000" dirty="0" smtClean="0">
                <a:latin typeface="Calibri" panose="020F0502020204030204" pitchFamily="34" charset="0"/>
              </a:rPr>
              <a:t>completed.</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silt fence along the access road to ORW-57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surface water samples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Laid </a:t>
            </a:r>
            <a:r>
              <a:rPr lang="en-US" sz="1000" dirty="0">
                <a:latin typeface="Calibri" panose="020F0502020204030204" pitchFamily="34" charset="0"/>
              </a:rPr>
              <a:t>out dewatering piping along ORWs on the south side of the highway for future ORW dewatering activities on Friday and Monday (02/14 &amp; </a:t>
            </a:r>
            <a:r>
              <a:rPr lang="en-US" sz="1000" dirty="0" smtClean="0">
                <a:latin typeface="Calibri" panose="020F0502020204030204" pitchFamily="34" charset="0"/>
              </a:rPr>
              <a:t>02/17)</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fence enclosure around ORW-58 on Friday (</a:t>
            </a:r>
            <a:r>
              <a:rPr lang="en-US" sz="1000" dirty="0" smtClean="0">
                <a:latin typeface="Calibri" panose="020F0502020204030204" pitchFamily="34" charset="0"/>
              </a:rPr>
              <a:t>02/14)</a:t>
            </a:r>
          </a:p>
          <a:p>
            <a:pPr marL="171450" indent="-171450">
              <a:buFontTx/>
              <a:buChar char="-"/>
            </a:pPr>
            <a:r>
              <a:rPr lang="en-US" sz="1000" dirty="0" smtClean="0">
                <a:latin typeface="Calibri" panose="020F0502020204030204" pitchFamily="34" charset="0"/>
              </a:rPr>
              <a:t>Rechecked </a:t>
            </a:r>
            <a:r>
              <a:rPr lang="en-US" sz="1000" dirty="0">
                <a:latin typeface="Calibri" panose="020F0502020204030204" pitchFamily="34" charset="0"/>
              </a:rPr>
              <a:t>BC-2 wellhead assembly for leaks on Friday (02/14). No leaks were </a:t>
            </a:r>
            <a:r>
              <a:rPr lang="en-US" sz="1000" dirty="0" smtClean="0">
                <a:latin typeface="Calibri" panose="020F0502020204030204" pitchFamily="34" charset="0"/>
              </a:rPr>
              <a:t>found.</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equipment at ORW-21 in advance of the official startup of the upcoming ORW-21 pump test to verify pumping rates, connectivity to the MRAA, piping connections, etc. Friday – Monday (02/14 – 02/17).  Water level prior to pumping on Saturday was 5.77’ below the top of the master valve measuring point, and achieved a drawdown of 46’ at 1.1 </a:t>
            </a:r>
            <a:r>
              <a:rPr lang="en-US" sz="1000" dirty="0" err="1">
                <a:latin typeface="Calibri" panose="020F0502020204030204" pitchFamily="34" charset="0"/>
              </a:rPr>
              <a:t>gpm</a:t>
            </a:r>
            <a:r>
              <a:rPr lang="en-US" sz="1000" dirty="0">
                <a:latin typeface="Calibri" panose="020F0502020204030204" pitchFamily="34" charset="0"/>
              </a:rPr>
              <a:t> (pumped 280 gallons).  Monday testing achieved a pumping rate of 2.0 </a:t>
            </a:r>
            <a:r>
              <a:rPr lang="en-US" sz="1000" dirty="0" err="1">
                <a:latin typeface="Calibri" panose="020F0502020204030204" pitchFamily="34" charset="0"/>
              </a:rPr>
              <a:t>gpm</a:t>
            </a:r>
            <a:r>
              <a:rPr lang="en-US" sz="1000" dirty="0">
                <a:latin typeface="Calibri" panose="020F0502020204030204" pitchFamily="34" charset="0"/>
              </a:rPr>
              <a:t>. Well pressure began with 7.0 psi and ended with 8.0 psi</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PVW-03 for DEQ testing</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as weather permitted. The sand base layer of the berm has now been completely connected (4,363’).</a:t>
            </a:r>
          </a:p>
          <a:p>
            <a:pPr marL="171450" indent="-171450">
              <a:buFontTx/>
              <a:buChar char="-"/>
            </a:pPr>
            <a:endParaRPr lang="en-US" sz="1000" dirty="0">
              <a:latin typeface="Calibri" panose="020F0502020204030204" pitchFamily="34" charset="0"/>
            </a:endParaRPr>
          </a:p>
        </p:txBody>
      </p:sp>
      <p:sp>
        <p:nvSpPr>
          <p:cNvPr id="7"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10"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26381372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16</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79937"/>
            <a:ext cx="8839200" cy="4401205"/>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and set grade stakes on the new south berm for sand base elevation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the industrial water wells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site settlement plate survey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sinkhole profile samples on Wednesday (</a:t>
            </a:r>
            <a:r>
              <a:rPr lang="en-US" sz="1000" dirty="0" smtClean="0">
                <a:latin typeface="Calibri" panose="020F0502020204030204" pitchFamily="34" charset="0"/>
              </a:rPr>
              <a:t>02/19)</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02/20)</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gas sample with CB&amp;I from PVW-03 on Tuesday (</a:t>
            </a:r>
            <a:r>
              <a:rPr lang="en-US" sz="1000" dirty="0" smtClean="0">
                <a:latin typeface="Calibri" panose="020F0502020204030204" pitchFamily="34" charset="0"/>
              </a:rPr>
              <a:t>02/18)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work at ORW-21 and ORW-39 for upcoming pump test Tuesday – Thursday (02/18 – 02/20). Replaced old pump with new electric pump, piping connections, </a:t>
            </a:r>
            <a:r>
              <a:rPr lang="en-US" sz="1000" dirty="0" smtClean="0">
                <a:latin typeface="Calibri" panose="020F0502020204030204" pitchFamily="34" charset="0"/>
              </a:rPr>
              <a:t>etc.</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Tuesday – Thursday (02/18 – 02/20). The majority of the piping has been laid out. Work continues on piping connections</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SWPPP inspection on Friday (</a:t>
            </a:r>
            <a:r>
              <a:rPr lang="en-US" sz="1000" dirty="0" smtClean="0">
                <a:latin typeface="Calibri" panose="020F0502020204030204" pitchFamily="34" charset="0"/>
              </a:rPr>
              <a:t>02/21)</a:t>
            </a:r>
          </a:p>
          <a:p>
            <a:pPr marL="171450" indent="-171450">
              <a:buFontTx/>
              <a:buChar char="-"/>
            </a:pPr>
            <a:r>
              <a:rPr lang="en-US" sz="1000" dirty="0" smtClean="0">
                <a:latin typeface="Calibri" panose="020F0502020204030204" pitchFamily="34" charset="0"/>
              </a:rPr>
              <a:t>Repaired </a:t>
            </a:r>
            <a:r>
              <a:rPr lang="en-US" sz="1000" dirty="0">
                <a:latin typeface="Calibri" panose="020F0502020204030204" pitchFamily="34" charset="0"/>
              </a:rPr>
              <a:t>washout areas resulting from rain events over the weekend on the new south berm on Monday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north berm, and settlement rods around ORWs 38 &amp; 21 on Friday and Monday (02/21 &amp; </a:t>
            </a:r>
            <a:r>
              <a:rPr lang="en-US" sz="1000" dirty="0" smtClean="0">
                <a:latin typeface="Calibri" panose="020F0502020204030204" pitchFamily="34" charset="0"/>
              </a:rPr>
              <a:t>02/24)</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monitoring of passive vent </a:t>
            </a:r>
            <a:r>
              <a:rPr lang="en-US" sz="1000" dirty="0" smtClean="0">
                <a:latin typeface="Calibri" panose="020F0502020204030204" pitchFamily="34" charset="0"/>
              </a:rPr>
              <a:t>wells</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Tested </a:t>
            </a:r>
            <a:r>
              <a:rPr lang="en-US" sz="1000" dirty="0">
                <a:latin typeface="Calibri" panose="020F0502020204030204" pitchFamily="34" charset="0"/>
              </a:rPr>
              <a:t>new pump at ORW-39 to assess well conditions on Friday and Saturday (02/21 –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laying out 2” HDPE dewatering piping along ORWs on the south side of the highway for future dewatering activities Friday – Monday (02/21 – 02/24). The piping leading to Outfall 001 (north berm) was completed on </a:t>
            </a:r>
            <a:r>
              <a:rPr lang="en-US" sz="1000" dirty="0" smtClean="0">
                <a:latin typeface="Calibri" panose="020F0502020204030204" pitchFamily="34" charset="0"/>
              </a:rPr>
              <a:t>Monday.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ORW-30 to assess well condition on Saturday (</a:t>
            </a:r>
            <a:r>
              <a:rPr lang="en-US" sz="1000" dirty="0" smtClean="0">
                <a:latin typeface="Calibri" panose="020F0502020204030204" pitchFamily="34" charset="0"/>
              </a:rPr>
              <a:t>02/22)</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pump test at ORW-21 on Monday (02/24). Initial pump rate of 1.0 </a:t>
            </a:r>
            <a:r>
              <a:rPr lang="en-US" sz="1000" dirty="0" err="1">
                <a:latin typeface="Calibri" panose="020F0502020204030204" pitchFamily="34" charset="0"/>
              </a:rPr>
              <a:t>gpm</a:t>
            </a:r>
            <a:r>
              <a:rPr lang="en-US" sz="1000" dirty="0">
                <a:latin typeface="Calibri" panose="020F0502020204030204" pitchFamily="34" charset="0"/>
              </a:rPr>
              <a:t> and 10 psi reduction in pressure transducer. Pumped 300 </a:t>
            </a:r>
            <a:r>
              <a:rPr lang="en-US" sz="1000" dirty="0" smtClean="0">
                <a:latin typeface="Calibri" panose="020F0502020204030204" pitchFamily="34" charset="0"/>
              </a:rPr>
              <a:t>gallons.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geotechnical borings on the new south berm on Monday (02/24). Completed two borings (20 &amp; 21</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CB&amp;I collected a sample from Bubble Site #101</a:t>
            </a:r>
            <a:endParaRPr lang="en-US" sz="1000" dirty="0">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831784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geotechnical borings Tuesday and Wednesday (02/25 – 02/26). Completed B22, B23, &amp; B24. All geotechnical borings on the new berm are now </a:t>
            </a:r>
            <a:r>
              <a:rPr lang="en-US" sz="1000" dirty="0" smtClean="0">
                <a:latin typeface="Calibri" panose="020F0502020204030204" pitchFamily="34" charset="0"/>
              </a:rPr>
              <a:t>complete.</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turbidity curtain along portions of the new south berm near Bayou </a:t>
            </a:r>
            <a:r>
              <a:rPr lang="en-US" sz="1000" dirty="0" err="1">
                <a:latin typeface="Calibri" panose="020F0502020204030204" pitchFamily="34" charset="0"/>
              </a:rPr>
              <a:t>Corne</a:t>
            </a:r>
            <a:r>
              <a:rPr lang="en-US" sz="1000" dirty="0">
                <a:latin typeface="Calibri" panose="020F0502020204030204" pitchFamily="34" charset="0"/>
              </a:rPr>
              <a:t>, near CPT-102, on Tuesday (02/25) and near CPT-103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settlement plates along the new south berm on Thursday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Tuesday (</a:t>
            </a:r>
            <a:r>
              <a:rPr lang="en-US" sz="1000" dirty="0" smtClean="0">
                <a:latin typeface="Calibri" panose="020F0502020204030204" pitchFamily="34" charset="0"/>
              </a:rPr>
              <a:t>02/25)</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the monthly MRAA sampling event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settlement rods around ORWs 38 &amp; 21, and weekly site settlement plate survey on Wednesday (</a:t>
            </a:r>
            <a:r>
              <a:rPr lang="en-US" sz="1000" dirty="0" smtClean="0">
                <a:latin typeface="Calibri" panose="020F0502020204030204" pitchFamily="34" charset="0"/>
              </a:rPr>
              <a:t>02/26)</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dewatering piping connections from ORWs 19, 18, 6, &amp; 16 going to Outfall 003 (near ORW-9 west berm) on Tuesday (02/25) and placed a new 1,500-gallon tank at Outfall 003 location on Wednesday (02/26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16, 19, &amp; 18 to assess well conditions Tuesday - Thursday (02/25 – </a:t>
            </a:r>
            <a:r>
              <a:rPr lang="en-US" sz="1000" dirty="0" smtClean="0">
                <a:latin typeface="Calibri" panose="020F0502020204030204" pitchFamily="34" charset="0"/>
              </a:rPr>
              <a:t>02/27)</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Tuesday - Thursday (02/25 – 02/27). Through day 4 of 30 planned days. Cumulative water pumped approximately 4,400 </a:t>
            </a:r>
            <a:r>
              <a:rPr lang="en-US" sz="1000" dirty="0" smtClean="0">
                <a:latin typeface="Calibri" panose="020F0502020204030204" pitchFamily="34" charset="0"/>
              </a:rPr>
              <a:t>gallons.</a:t>
            </a:r>
          </a:p>
          <a:p>
            <a:pPr marL="171450" lvl="0" indent="-171450">
              <a:buFontTx/>
              <a:buChar char="-"/>
            </a:pPr>
            <a:r>
              <a:rPr lang="en-US" sz="1000" dirty="0" smtClean="0">
                <a:latin typeface="Calibri" panose="020F0502020204030204" pitchFamily="34" charset="0"/>
              </a:rPr>
              <a:t>New </a:t>
            </a:r>
            <a:r>
              <a:rPr lang="en-US" sz="1000" dirty="0">
                <a:latin typeface="Calibri" panose="020F0502020204030204" pitchFamily="34" charset="0"/>
              </a:rPr>
              <a:t>flow meters were installed on Thursday (02/27</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on ORW-4 Tuesday – Thursday (02/25 – 02/27) to replace the well head and remove sand and silt in the </a:t>
            </a:r>
            <a:r>
              <a:rPr lang="en-US" sz="1000" dirty="0" smtClean="0">
                <a:latin typeface="Calibri" panose="020F0502020204030204" pitchFamily="34" charset="0"/>
              </a:rPr>
              <a:t>well.</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work over on ORW-14 on Thursday (02/27). Flushed seal out. Work continuing today</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on low areas of the new south berm on Monday (</a:t>
            </a:r>
            <a:r>
              <a:rPr lang="en-US" sz="1000" dirty="0" smtClean="0">
                <a:latin typeface="Calibri" panose="020F0502020204030204" pitchFamily="34" charset="0"/>
              </a:rPr>
              <a:t>03/03)</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Monday, and Wednesday (02/28, 03/03, and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the monthly MRAA sampling event on Friday (</a:t>
            </a:r>
            <a:r>
              <a:rPr lang="en-US" sz="1000" dirty="0" smtClean="0">
                <a:latin typeface="Calibri" panose="020F0502020204030204" pitchFamily="34" charset="0"/>
              </a:rPr>
              <a:t>02/28)</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in-situ monitoring of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Wednesday (</a:t>
            </a:r>
            <a:r>
              <a:rPr lang="en-US" sz="1000" dirty="0" smtClean="0">
                <a:latin typeface="Calibri" panose="020F0502020204030204" pitchFamily="34" charset="0"/>
              </a:rPr>
              <a:t>03/05)</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and Thursday (03/05 –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at GP wells on Thursday (</a:t>
            </a:r>
            <a:r>
              <a:rPr lang="en-US" sz="1000" dirty="0" smtClean="0">
                <a:latin typeface="Calibri" panose="020F0502020204030204" pitchFamily="34" charset="0"/>
              </a:rPr>
              <a:t>03/06)</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preliminary pump testing at ORWs 4, 6, 26, &amp; 48 to assess well conditions over the last week (02/28 – 03/06</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904837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0" name="Rectangle 9"/>
          <p:cNvSpPr/>
          <p:nvPr/>
        </p:nvSpPr>
        <p:spPr>
          <a:xfrm>
            <a:off x="76200" y="1785878"/>
            <a:ext cx="89916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11 of 30 planned days. Cumulative water pumped approximately 19,400 gallons. Increased the pump rate to achieve 20 psi reduction in down-hole pressure on Monday (03/03) and 30 psi reduction on Wednesday (03/05</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well work over / redevelopment on ORWs 4, 10, 14, 16, and 37 over the last week (02/28 – 03/06</a:t>
            </a:r>
            <a:r>
              <a:rPr lang="en-US" sz="1000" dirty="0" smtClean="0">
                <a:latin typeface="Calibri" panose="020F0502020204030204" pitchFamily="34" charset="0"/>
              </a:rPr>
              <a:t>).</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all PVW wells (1 – 5) on Friday (</a:t>
            </a:r>
            <a:r>
              <a:rPr lang="en-US" sz="1000" dirty="0" smtClean="0">
                <a:latin typeface="Calibri" panose="020F0502020204030204" pitchFamily="34" charset="0"/>
              </a:rPr>
              <a:t>02/28)</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transducer in ORW-39 on Monday (</a:t>
            </a:r>
            <a:r>
              <a:rPr lang="en-US" sz="1000" dirty="0" smtClean="0">
                <a:latin typeface="Calibri" panose="020F0502020204030204" pitchFamily="34" charset="0"/>
              </a:rPr>
              <a:t>03/03)</a:t>
            </a:r>
          </a:p>
          <a:p>
            <a:pPr marL="171450" lvl="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monthly transducer data from ORWs Monday – Thursday (03/03 – </a:t>
            </a:r>
            <a:r>
              <a:rPr lang="en-US" sz="1000" dirty="0" smtClean="0">
                <a:latin typeface="Calibri" panose="020F0502020204030204" pitchFamily="34" charset="0"/>
              </a:rPr>
              <a:t>03/07)</a:t>
            </a:r>
          </a:p>
          <a:p>
            <a:pPr marL="171450" lvl="0" indent="-171450">
              <a:buFontTx/>
              <a:buChar char="-"/>
            </a:pPr>
            <a:r>
              <a:rPr lang="en-US" sz="1000" dirty="0" smtClean="0">
                <a:latin typeface="Calibri" panose="020F0502020204030204" pitchFamily="34" charset="0"/>
              </a:rPr>
              <a:t>Set </a:t>
            </a:r>
            <a:r>
              <a:rPr lang="en-US" sz="1000" dirty="0">
                <a:latin typeface="Calibri" panose="020F0502020204030204" pitchFamily="34" charset="0"/>
              </a:rPr>
              <a:t>up equipment and prepared for dewatering test on ORW-14 Thursday (03/06</a:t>
            </a:r>
            <a:r>
              <a:rPr lang="en-US" sz="1000" dirty="0" smtClean="0">
                <a:latin typeface="Calibri" panose="020F0502020204030204" pitchFamily="34" charset="0"/>
              </a:rPr>
              <a:t>)</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Stockpiled </a:t>
            </a:r>
            <a:r>
              <a:rPr lang="en-US" sz="1000" dirty="0">
                <a:latin typeface="Calibri" panose="020F0502020204030204" pitchFamily="34" charset="0"/>
              </a:rPr>
              <a:t>clay on Monday (</a:t>
            </a:r>
            <a:r>
              <a:rPr lang="en-US" sz="1000" dirty="0" smtClean="0">
                <a:latin typeface="Calibri" panose="020F0502020204030204" pitchFamily="34" charset="0"/>
              </a:rPr>
              <a:t>03/10)</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the old south berm and settlement rods around ORW-21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monthly MRAA sampling on Friday (</a:t>
            </a:r>
            <a:r>
              <a:rPr lang="en-US" sz="1000" dirty="0" smtClean="0">
                <a:latin typeface="Calibri" panose="020F0502020204030204" pitchFamily="34" charset="0"/>
              </a:rPr>
              <a:t>03/7)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shut in test at NSDBS-056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Track-It data on monitoring wells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antenna at site 33 and repair communication issue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flyover for aerial photography of sinkhole on Monday (</a:t>
            </a:r>
            <a:r>
              <a:rPr lang="en-US" sz="1000" dirty="0" smtClean="0">
                <a:latin typeface="Calibri" panose="020F0502020204030204" pitchFamily="34" charset="0"/>
              </a:rPr>
              <a:t>3/10)</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the 5-day feasibility pump test at ORW 14 on Friday (3/7) and at ORWs 4 and  30 on Saturday (3/11</a:t>
            </a:r>
            <a:r>
              <a:rPr lang="en-US" sz="1000" dirty="0" smtClean="0">
                <a:latin typeface="Calibri" panose="020F0502020204030204" pitchFamily="34" charset="0"/>
              </a:rPr>
              <a:t>)</a:t>
            </a:r>
            <a:r>
              <a:rPr lang="en-US" sz="1000" dirty="0">
                <a:latin typeface="Calibri" panose="020F0502020204030204" pitchFamily="34" charset="0"/>
              </a:rPr>
              <a:t>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pump test at ORW-21 daily. Completed 15 of 30 planned days. Cumulative water pumped approximately 31,900 gallons.  Increased the pump rate to achieve 40 psi reduction in down-hole pressure on Friday (3/7); producing a small amount of gas which later dissipated overnight; Pump rate was increased to 50 psi reduction during the day on Saturday (3/8) and decreased back to 40 psi that evening.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Replaced </a:t>
            </a:r>
            <a:r>
              <a:rPr lang="en-US" sz="1000" dirty="0">
                <a:latin typeface="Calibri" panose="020F0502020204030204" pitchFamily="34" charset="0"/>
              </a:rPr>
              <a:t>filter pack in ORW 16 from 6/14 grade to a smaller grain size 16/30 filter </a:t>
            </a:r>
            <a:r>
              <a:rPr lang="en-US" sz="1000" dirty="0" smtClean="0">
                <a:latin typeface="Calibri" panose="020F0502020204030204" pitchFamily="34" charset="0"/>
              </a:rPr>
              <a:t>pack.</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download of monthly transducer data from ORWs on Friday (</a:t>
            </a:r>
            <a:r>
              <a:rPr lang="en-US" sz="1000" dirty="0" smtClean="0">
                <a:latin typeface="Calibri" panose="020F0502020204030204" pitchFamily="34" charset="0"/>
              </a:rPr>
              <a:t>3/7)</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equipment set up and preparation for dewatering test at ORW-26 on Monday (3/7</a:t>
            </a:r>
            <a:r>
              <a:rPr lang="en-US" sz="1000" dirty="0" smtClean="0">
                <a:latin typeface="Calibri" panose="020F0502020204030204" pitchFamily="34" charset="0"/>
              </a:rPr>
              <a:t>)</a:t>
            </a:r>
          </a:p>
          <a:p>
            <a:pPr marL="171450" lvl="0" indent="-171450">
              <a:buFontTx/>
              <a:buChar char="-"/>
            </a:pPr>
            <a:r>
              <a:rPr lang="en-US" sz="1000" dirty="0">
                <a:solidFill>
                  <a:srgbClr val="FF0000"/>
                </a:solidFill>
                <a:latin typeface="Calibri" panose="020F0502020204030204" pitchFamily="34" charset="0"/>
              </a:rPr>
              <a:t>Performed daily visual inspections of Under Slab Vent Systems and dewatered as </a:t>
            </a:r>
            <a:r>
              <a:rPr lang="en-US" sz="1000" dirty="0" smtClean="0">
                <a:solidFill>
                  <a:srgbClr val="FF0000"/>
                </a:solidFill>
                <a:latin typeface="Calibri" panose="020F0502020204030204" pitchFamily="34" charset="0"/>
              </a:rPr>
              <a:t>necessary.</a:t>
            </a: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daily berm </a:t>
            </a:r>
            <a:r>
              <a:rPr lang="en-US" sz="1000" dirty="0" smtClean="0">
                <a:solidFill>
                  <a:srgbClr val="FF0000"/>
                </a:solidFill>
                <a:latin typeface="Calibri" panose="020F0502020204030204" pitchFamily="34" charset="0"/>
              </a:rPr>
              <a:t>inspections.</a:t>
            </a:r>
          </a:p>
          <a:p>
            <a:pPr marL="171450" lvl="0" indent="-171450">
              <a:buFontTx/>
              <a:buChar char="-"/>
            </a:pPr>
            <a:r>
              <a:rPr lang="en-US" sz="1000" dirty="0" smtClean="0">
                <a:solidFill>
                  <a:srgbClr val="FF0000"/>
                </a:solidFill>
                <a:latin typeface="Calibri" panose="020F0502020204030204" pitchFamily="34" charset="0"/>
              </a:rPr>
              <a:t>Stockpiled </a:t>
            </a:r>
            <a:r>
              <a:rPr lang="en-US" sz="1000" dirty="0">
                <a:solidFill>
                  <a:srgbClr val="FF0000"/>
                </a:solidFill>
                <a:latin typeface="Calibri" panose="020F0502020204030204" pitchFamily="34" charset="0"/>
              </a:rPr>
              <a:t>clay on pad 10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Installed </a:t>
            </a:r>
            <a:r>
              <a:rPr lang="en-US" sz="1000" dirty="0">
                <a:solidFill>
                  <a:srgbClr val="FF0000"/>
                </a:solidFill>
                <a:latin typeface="Calibri" panose="020F0502020204030204" pitchFamily="34" charset="0"/>
              </a:rPr>
              <a:t>overflow structure on new south berm Thursday (</a:t>
            </a:r>
            <a:r>
              <a:rPr lang="en-US" sz="1000" dirty="0" smtClean="0">
                <a:solidFill>
                  <a:srgbClr val="FF0000"/>
                </a:solidFill>
                <a:latin typeface="Calibri" panose="020F0502020204030204" pitchFamily="34" charset="0"/>
              </a:rPr>
              <a:t>03/13)</a:t>
            </a:r>
          </a:p>
          <a:p>
            <a:pPr marL="171450" lvl="0" indent="-171450">
              <a:buFontTx/>
              <a:buChar char="-"/>
            </a:pPr>
            <a:r>
              <a:rPr lang="en-US" sz="1000" dirty="0" smtClean="0">
                <a:solidFill>
                  <a:srgbClr val="FF0000"/>
                </a:solidFill>
                <a:latin typeface="Calibri" panose="020F0502020204030204" pitchFamily="34" charset="0"/>
              </a:rPr>
              <a:t>Began </a:t>
            </a:r>
            <a:r>
              <a:rPr lang="en-US" sz="1000" dirty="0">
                <a:solidFill>
                  <a:srgbClr val="FF0000"/>
                </a:solidFill>
                <a:latin typeface="Calibri" panose="020F0502020204030204" pitchFamily="34" charset="0"/>
              </a:rPr>
              <a:t>excavation of anchor trenches along the base of slopes of new berm on Thursday (3/13), in preparation for geotextile and GCL </a:t>
            </a:r>
            <a:r>
              <a:rPr lang="en-US" sz="1000" dirty="0" smtClean="0">
                <a:solidFill>
                  <a:srgbClr val="FF0000"/>
                </a:solidFill>
                <a:latin typeface="Calibri" panose="020F0502020204030204" pitchFamily="34" charset="0"/>
              </a:rPr>
              <a:t>placement</a:t>
            </a:r>
            <a:endParaRPr lang="en-US" sz="1000" dirty="0">
              <a:solidFill>
                <a:srgbClr val="FF0000"/>
              </a:solidFill>
              <a:latin typeface="Calibri" panose="020F0502020204030204" pitchFamily="34" charset="0"/>
            </a:endParaRPr>
          </a:p>
          <a:p>
            <a:pPr marL="171450" lvl="0" indent="-171450">
              <a:buFontTx/>
              <a:buChar char="-"/>
            </a:pPr>
            <a:endParaRPr lang="en-US" sz="1000" dirty="0">
              <a:latin typeface="Calibri" panose="020F0502020204030204" pitchFamily="34" charset="0"/>
            </a:endParaRPr>
          </a:p>
        </p:txBody>
      </p:sp>
    </p:spTree>
    <p:extLst>
      <p:ext uri="{BB962C8B-B14F-4D97-AF65-F5344CB8AC3E}">
        <p14:creationId xmlns:p14="http://schemas.microsoft.com/office/powerpoint/2010/main" val="594909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19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28800"/>
            <a:ext cx="8839200" cy="1938992"/>
          </a:xfrm>
          <a:prstGeom prst="rect">
            <a:avLst/>
          </a:prstGeom>
        </p:spPr>
        <p:txBody>
          <a:bodyPr wrap="square">
            <a:spAutoFit/>
          </a:bodyPr>
          <a:lstStyle/>
          <a:p>
            <a:pPr marL="171450" lvl="0" indent="-171450">
              <a:buFontTx/>
              <a:buChar char="-"/>
            </a:pPr>
            <a:r>
              <a:rPr lang="en-US" sz="1000" dirty="0" smtClean="0">
                <a:solidFill>
                  <a:srgbClr val="FF0000"/>
                </a:solidFill>
                <a:latin typeface="Calibri" panose="020F0502020204030204" pitchFamily="34" charset="0"/>
              </a:rPr>
              <a:t>Surveyed </a:t>
            </a:r>
            <a:r>
              <a:rPr lang="en-US" sz="1000" dirty="0">
                <a:solidFill>
                  <a:srgbClr val="FF0000"/>
                </a:solidFill>
                <a:latin typeface="Calibri" panose="020F0502020204030204" pitchFamily="34" charset="0"/>
              </a:rPr>
              <a:t>the old south berm and settlement rods around ORW-21 on Wednesday (</a:t>
            </a:r>
            <a:r>
              <a:rPr lang="en-US" sz="1000" dirty="0" smtClean="0">
                <a:solidFill>
                  <a:srgbClr val="FF0000"/>
                </a:solidFill>
                <a:latin typeface="Calibri" panose="020F0502020204030204" pitchFamily="34" charset="0"/>
              </a:rPr>
              <a:t>03/12)</a:t>
            </a:r>
          </a:p>
          <a:p>
            <a:pPr marL="171450" lvl="0" indent="-171450">
              <a:buFontTx/>
              <a:buChar char="-"/>
            </a:pPr>
            <a:r>
              <a:rPr lang="en-US" sz="1000" dirty="0" smtClean="0">
                <a:solidFill>
                  <a:srgbClr val="FF0000"/>
                </a:solidFill>
                <a:latin typeface="Calibri" panose="020F0502020204030204" pitchFamily="34" charset="0"/>
              </a:rPr>
              <a:t>Completed </a:t>
            </a:r>
            <a:r>
              <a:rPr lang="en-US" sz="1000" dirty="0">
                <a:solidFill>
                  <a:srgbClr val="FF0000"/>
                </a:solidFill>
                <a:latin typeface="Calibri" panose="020F0502020204030204" pitchFamily="34" charset="0"/>
              </a:rPr>
              <a:t>the monthly MRAA sampling on Wednesday (</a:t>
            </a:r>
            <a:r>
              <a:rPr lang="en-US" sz="1000" dirty="0" smtClean="0">
                <a:solidFill>
                  <a:srgbClr val="FF0000"/>
                </a:solidFill>
                <a:latin typeface="Calibri" panose="020F0502020204030204" pitchFamily="34" charset="0"/>
              </a:rPr>
              <a:t>03/12)</a:t>
            </a:r>
          </a:p>
          <a:p>
            <a:pPr marL="171450" lvl="0" indent="-171450">
              <a:buFontTx/>
              <a:buChar char="-"/>
            </a:pPr>
            <a:r>
              <a:rPr lang="en-US" sz="1000" dirty="0" smtClean="0">
                <a:solidFill>
                  <a:srgbClr val="FF0000"/>
                </a:solidFill>
                <a:latin typeface="Calibri" panose="020F0502020204030204" pitchFamily="34" charset="0"/>
              </a:rPr>
              <a:t>Completed </a:t>
            </a:r>
            <a:r>
              <a:rPr lang="en-US" sz="1000" dirty="0">
                <a:solidFill>
                  <a:srgbClr val="FF0000"/>
                </a:solidFill>
                <a:latin typeface="Calibri" panose="020F0502020204030204" pitchFamily="34" charset="0"/>
              </a:rPr>
              <a:t>wagon wheel portion of Sinkhole Depth Survey Wednesday (</a:t>
            </a:r>
            <a:r>
              <a:rPr lang="en-US" sz="1000" dirty="0" smtClean="0">
                <a:solidFill>
                  <a:srgbClr val="FF0000"/>
                </a:solidFill>
                <a:latin typeface="Calibri" panose="020F0502020204030204" pitchFamily="34" charset="0"/>
              </a:rPr>
              <a:t>3/12)</a:t>
            </a:r>
          </a:p>
          <a:p>
            <a:pPr marL="171450" lvl="0" indent="-171450">
              <a:buFontTx/>
              <a:buChar char="-"/>
            </a:pPr>
            <a:r>
              <a:rPr lang="en-US" sz="1000" dirty="0" smtClean="0">
                <a:solidFill>
                  <a:srgbClr val="FF0000"/>
                </a:solidFill>
                <a:latin typeface="Calibri" panose="020F0502020204030204" pitchFamily="34" charset="0"/>
              </a:rPr>
              <a:t>Surveyed </a:t>
            </a:r>
            <a:r>
              <a:rPr lang="en-US" sz="1000" dirty="0">
                <a:solidFill>
                  <a:srgbClr val="FF0000"/>
                </a:solidFill>
                <a:latin typeface="Calibri" panose="020F0502020204030204" pitchFamily="34" charset="0"/>
              </a:rPr>
              <a:t>areas of existing and proposed water overflow structures on Thursday (</a:t>
            </a:r>
            <a:r>
              <a:rPr lang="en-US" sz="1000" dirty="0" smtClean="0">
                <a:solidFill>
                  <a:srgbClr val="FF0000"/>
                </a:solidFill>
                <a:latin typeface="Calibri" panose="020F0502020204030204" pitchFamily="34" charset="0"/>
              </a:rPr>
              <a:t>3/13)</a:t>
            </a:r>
          </a:p>
          <a:p>
            <a:pPr marL="171450" lvl="0" indent="-171450">
              <a:buFontTx/>
              <a:buChar char="-"/>
            </a:pPr>
            <a:r>
              <a:rPr lang="en-US" sz="1000" dirty="0" smtClean="0">
                <a:solidFill>
                  <a:srgbClr val="FF0000"/>
                </a:solidFill>
                <a:latin typeface="Calibri" panose="020F0502020204030204" pitchFamily="34" charset="0"/>
              </a:rPr>
              <a:t>Conducted </a:t>
            </a:r>
            <a:r>
              <a:rPr lang="en-US" sz="1000" dirty="0">
                <a:solidFill>
                  <a:srgbClr val="FF0000"/>
                </a:solidFill>
                <a:latin typeface="Calibri" panose="020F0502020204030204" pitchFamily="34" charset="0"/>
              </a:rPr>
              <a:t>daily well readings and flare </a:t>
            </a:r>
            <a:r>
              <a:rPr lang="en-US" sz="1000" dirty="0" smtClean="0">
                <a:solidFill>
                  <a:srgbClr val="FF0000"/>
                </a:solidFill>
                <a:latin typeface="Calibri" panose="020F0502020204030204" pitchFamily="34" charset="0"/>
              </a:rPr>
              <a:t>maintenance</a:t>
            </a:r>
          </a:p>
          <a:p>
            <a:pPr marL="171450" lvl="0" indent="-171450">
              <a:buFontTx/>
              <a:buChar char="-"/>
            </a:pPr>
            <a:r>
              <a:rPr lang="en-US" sz="1000" dirty="0" smtClean="0">
                <a:solidFill>
                  <a:srgbClr val="FF0000"/>
                </a:solidFill>
                <a:latin typeface="Calibri" panose="020F0502020204030204" pitchFamily="34" charset="0"/>
              </a:rPr>
              <a:t>Completed </a:t>
            </a:r>
            <a:r>
              <a:rPr lang="en-US" sz="1000" dirty="0">
                <a:solidFill>
                  <a:srgbClr val="FF0000"/>
                </a:solidFill>
                <a:latin typeface="Calibri" panose="020F0502020204030204" pitchFamily="34" charset="0"/>
              </a:rPr>
              <a:t>the 5-day feasibility pump test and transitioned into continuous pumping at ORW 14 on Wednesday (3/12) and ORW 4 on Thursday (3/13).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Continued </a:t>
            </a:r>
            <a:r>
              <a:rPr lang="en-US" sz="1000" dirty="0">
                <a:solidFill>
                  <a:srgbClr val="FF0000"/>
                </a:solidFill>
                <a:latin typeface="Calibri" panose="020F0502020204030204" pitchFamily="34" charset="0"/>
              </a:rPr>
              <a:t>pump test at ORW-21. Completed 18 of 30 planned days. Cumulative water pumped approximately 44,00 gallons; An 8-hour test was conducted on Thursday (3/13) at maximum bottom hole pressure reduction for this test configuration; DNR/CBI were on site to monitor test. Depth of pump and pump rate were approximately 148.21 feet and 2.9 </a:t>
            </a:r>
            <a:r>
              <a:rPr lang="en-US" sz="1000" dirty="0" err="1">
                <a:solidFill>
                  <a:srgbClr val="FF0000"/>
                </a:solidFill>
                <a:latin typeface="Calibri" panose="020F0502020204030204" pitchFamily="34" charset="0"/>
              </a:rPr>
              <a:t>gpm</a:t>
            </a:r>
            <a:r>
              <a:rPr lang="en-US" sz="1000" dirty="0">
                <a:solidFill>
                  <a:srgbClr val="FF0000"/>
                </a:solidFill>
                <a:latin typeface="Calibri" panose="020F0502020204030204" pitchFamily="34" charset="0"/>
              </a:rPr>
              <a:t>, respectively. </a:t>
            </a:r>
            <a:endParaRPr lang="en-US" sz="1000" dirty="0" smtClean="0">
              <a:solidFill>
                <a:srgbClr val="FF0000"/>
              </a:solidFill>
              <a:latin typeface="Calibri" panose="020F0502020204030204" pitchFamily="34" charset="0"/>
            </a:endParaRPr>
          </a:p>
          <a:p>
            <a:pPr marL="171450" lvl="0" indent="-171450">
              <a:buFontTx/>
              <a:buChar char="-"/>
            </a:pPr>
            <a:r>
              <a:rPr lang="en-US" sz="1000" dirty="0" smtClean="0">
                <a:solidFill>
                  <a:srgbClr val="FF0000"/>
                </a:solidFill>
                <a:latin typeface="Calibri" panose="020F0502020204030204" pitchFamily="34" charset="0"/>
              </a:rPr>
              <a:t>Redeveloped </a:t>
            </a:r>
            <a:r>
              <a:rPr lang="en-US" sz="1000" dirty="0">
                <a:solidFill>
                  <a:srgbClr val="FF0000"/>
                </a:solidFill>
                <a:latin typeface="Calibri" panose="020F0502020204030204" pitchFamily="34" charset="0"/>
              </a:rPr>
              <a:t>ORW 26 on Tuesday (3/11) and conducted 6-hour preliminary pump test on Wednesday (3/12</a:t>
            </a:r>
            <a:r>
              <a:rPr lang="en-US" sz="1000" dirty="0" smtClean="0">
                <a:solidFill>
                  <a:srgbClr val="FF0000"/>
                </a:solidFill>
                <a:latin typeface="Calibri" panose="020F0502020204030204" pitchFamily="34" charset="0"/>
              </a:rPr>
              <a:t>).</a:t>
            </a:r>
          </a:p>
          <a:p>
            <a:pPr marL="171450" lvl="0" indent="-171450">
              <a:buFontTx/>
              <a:buChar char="-"/>
            </a:pPr>
            <a:r>
              <a:rPr lang="en-US" sz="1000" dirty="0" smtClean="0">
                <a:solidFill>
                  <a:srgbClr val="FF0000"/>
                </a:solidFill>
                <a:latin typeface="Calibri" panose="020F0502020204030204" pitchFamily="34" charset="0"/>
              </a:rPr>
              <a:t>Began </a:t>
            </a:r>
            <a:r>
              <a:rPr lang="en-US" sz="1000" dirty="0">
                <a:solidFill>
                  <a:srgbClr val="FF0000"/>
                </a:solidFill>
                <a:latin typeface="Calibri" panose="020F0502020204030204" pitchFamily="34" charset="0"/>
              </a:rPr>
              <a:t>equipment set up and preparation for dewatering test at ORW 15 on Wednesday (3/12</a:t>
            </a:r>
            <a:r>
              <a:rPr lang="en-US" sz="1000" dirty="0" smtClean="0">
                <a:solidFill>
                  <a:srgbClr val="FF0000"/>
                </a:solidFill>
                <a:latin typeface="Calibri" panose="020F0502020204030204" pitchFamily="34" charset="0"/>
              </a:rPr>
              <a:t>)</a:t>
            </a:r>
          </a:p>
          <a:p>
            <a:pPr marL="171450" lvl="0" indent="-171450">
              <a:buFontTx/>
              <a:buChar char="-"/>
            </a:pPr>
            <a:r>
              <a:rPr lang="en-US" sz="1000" dirty="0" smtClean="0">
                <a:solidFill>
                  <a:srgbClr val="FF0000"/>
                </a:solidFill>
                <a:latin typeface="Calibri" panose="020F0502020204030204" pitchFamily="34" charset="0"/>
              </a:rPr>
              <a:t>Observation and analyze of BS #104 (outside of evacuation zone) (3/14/14)</a:t>
            </a:r>
            <a:endParaRPr lang="en-US" sz="1000" dirty="0">
              <a:solidFill>
                <a:srgbClr val="FF0000"/>
              </a:solidFill>
              <a:latin typeface="Calibri" panose="020F0502020204030204" pitchFamily="34" charset="0"/>
            </a:endParaRPr>
          </a:p>
        </p:txBody>
      </p:sp>
    </p:spTree>
    <p:extLst>
      <p:ext uri="{BB962C8B-B14F-4D97-AF65-F5344CB8AC3E}">
        <p14:creationId xmlns:p14="http://schemas.microsoft.com/office/powerpoint/2010/main" val="1454692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Content Placeholder 2"/>
          <p:cNvSpPr>
            <a:spLocks noGrp="1"/>
          </p:cNvSpPr>
          <p:nvPr>
            <p:ph idx="1"/>
          </p:nvPr>
        </p:nvSpPr>
        <p:spPr>
          <a:xfrm>
            <a:off x="457200" y="1600200"/>
            <a:ext cx="8229600" cy="4191000"/>
          </a:xfrm>
        </p:spPr>
        <p:txBody>
          <a:bodyPr/>
          <a:lstStyle/>
          <a:p>
            <a:r>
              <a:rPr lang="en-US" sz="2400" b="1" dirty="0" smtClean="0"/>
              <a:t>Public Safety:</a:t>
            </a:r>
          </a:p>
          <a:p>
            <a:pPr lvl="1">
              <a:spcBef>
                <a:spcPts val="0"/>
              </a:spcBef>
              <a:buFont typeface="Arial" pitchFamily="34" charset="0"/>
              <a:buChar char="•"/>
            </a:pPr>
            <a:r>
              <a:rPr lang="en-US" sz="1600" dirty="0" smtClean="0"/>
              <a:t>LSP providing air craft support</a:t>
            </a:r>
          </a:p>
          <a:p>
            <a:pPr lvl="1">
              <a:spcBef>
                <a:spcPts val="0"/>
              </a:spcBef>
              <a:buFont typeface="Arial" pitchFamily="34" charset="0"/>
              <a:buChar char="•"/>
            </a:pPr>
            <a:r>
              <a:rPr lang="en-US" sz="1600" dirty="0" smtClean="0"/>
              <a:t>LSP providing HAZMAT support to parish as needed</a:t>
            </a:r>
          </a:p>
          <a:p>
            <a:pPr lvl="1">
              <a:spcBef>
                <a:spcPts val="0"/>
              </a:spcBef>
              <a:buFont typeface="Arial" pitchFamily="34" charset="0"/>
              <a:buChar char="•"/>
            </a:pPr>
            <a:r>
              <a:rPr lang="en-US" sz="1600" dirty="0" smtClean="0"/>
              <a:t>LDWF providing air boat support to parish as needed</a:t>
            </a:r>
          </a:p>
          <a:p>
            <a:pPr lvl="1">
              <a:spcBef>
                <a:spcPts val="0"/>
              </a:spcBef>
              <a:buFont typeface="Arial" pitchFamily="34" charset="0"/>
              <a:buChar char="•"/>
            </a:pPr>
            <a:r>
              <a:rPr lang="en-US" sz="1600" dirty="0" smtClean="0"/>
              <a:t>No market or recreational hunting or fishing in restricted area</a:t>
            </a:r>
          </a:p>
          <a:p>
            <a:pPr lvl="1">
              <a:spcBef>
                <a:spcPts val="0"/>
              </a:spcBef>
              <a:buFont typeface="Arial" pitchFamily="34" charset="0"/>
              <a:buChar char="•"/>
            </a:pPr>
            <a:r>
              <a:rPr lang="en-US" sz="1600" dirty="0" smtClean="0"/>
              <a:t>LSA Command Post on site</a:t>
            </a:r>
          </a:p>
          <a:p>
            <a:pPr lvl="1">
              <a:spcBef>
                <a:spcPts val="0"/>
              </a:spcBef>
              <a:buFont typeface="Arial" pitchFamily="34" charset="0"/>
              <a:buChar char="•"/>
            </a:pPr>
            <a:r>
              <a:rPr lang="en-US" sz="1600" dirty="0" smtClean="0"/>
              <a:t>An office trailer has replaced the GOHSEP vehicle and will serve as a consolidated command post for the Assumption Unified Command</a:t>
            </a:r>
          </a:p>
          <a:p>
            <a:pPr lvl="1">
              <a:spcBef>
                <a:spcPts val="0"/>
              </a:spcBef>
              <a:buFont typeface="Arial" pitchFamily="34" charset="0"/>
              <a:buChar char="•"/>
            </a:pPr>
            <a:r>
              <a:rPr lang="en-US" sz="1600" dirty="0" smtClean="0"/>
              <a:t>All state agencies currently involved with the event will continue to be in attendance.</a:t>
            </a:r>
          </a:p>
          <a:p>
            <a:pPr lvl="1">
              <a:spcBef>
                <a:spcPts val="0"/>
              </a:spcBef>
              <a:buFont typeface="Arial" pitchFamily="34" charset="0"/>
              <a:buChar char="•"/>
            </a:pPr>
            <a:r>
              <a:rPr lang="en-US" sz="1600" dirty="0" smtClean="0"/>
              <a:t>GOHSEP has added a notification widget to their website indicating the current alert level for OG-1 and Hwy 70</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a:t>
            </a:fld>
            <a:endParaRPr lang="en-US" dirty="0"/>
          </a:p>
        </p:txBody>
      </p:sp>
      <p:sp>
        <p:nvSpPr>
          <p:cNvPr id="13"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14" name="Picture 13"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437305"/>
            <a:ext cx="8229600" cy="4692134"/>
          </a:xfrm>
        </p:spPr>
        <p:txBody>
          <a:bodyPr>
            <a:noAutofit/>
          </a:bodyPr>
          <a:lstStyle/>
          <a:p>
            <a:r>
              <a:rPr lang="en-US" sz="2400" dirty="0" smtClean="0"/>
              <a:t>DHH / Office of Public Health</a:t>
            </a:r>
          </a:p>
          <a:p>
            <a:pPr lvl="1"/>
            <a:r>
              <a:rPr lang="en-US" sz="2000" dirty="0" smtClean="0"/>
              <a:t>Section for Environmental Epidemiology and Toxicology</a:t>
            </a:r>
          </a:p>
          <a:p>
            <a:pPr lvl="2"/>
            <a:r>
              <a:rPr lang="en-US" sz="1800" dirty="0" smtClean="0"/>
              <a:t>Air Monitoring Sample Data</a:t>
            </a:r>
          </a:p>
          <a:p>
            <a:pPr lvl="3"/>
            <a:r>
              <a:rPr lang="en-US" sz="1200" dirty="0"/>
              <a:t>SEET has received and is analyzing community ambient air sampled 1/2/14, 1/7/14, 1/9-10/14, 1/14/14, 1/16-17/14, 1/21/14, 1/23/14, 1/31/14, 2/4/13, 2/7/14, 2/11/14, 2/13/14, 2/14/14, 2/18/14, 2/20-21/14, 2/25/14, 2/27-28/14, and 3/6/14 (</a:t>
            </a:r>
            <a:r>
              <a:rPr lang="en-US" sz="1200" dirty="0" err="1"/>
              <a:t>MultiRAE</a:t>
            </a:r>
            <a:r>
              <a:rPr lang="en-US" sz="1200" dirty="0"/>
              <a:t>) and 2/13-18/14</a:t>
            </a:r>
            <a:r>
              <a:rPr lang="en-US" sz="1200" dirty="0">
                <a:solidFill>
                  <a:srgbClr val="FF0000"/>
                </a:solidFill>
              </a:rPr>
              <a:t> </a:t>
            </a:r>
            <a:r>
              <a:rPr lang="en-US" sz="1200" dirty="0"/>
              <a:t>(MAML). SEET will issue a letter to the parish in reference to these findings once the review of the data has been completed.</a:t>
            </a:r>
          </a:p>
          <a:p>
            <a:pPr lvl="3"/>
            <a:r>
              <a:rPr lang="en-US" sz="1200" dirty="0"/>
              <a:t>SEET has received and is analyzing sample results for air at bubble sites collected 1/2/14, 1/9/14, 1/16/14, 1/23/14, 2/6/14</a:t>
            </a:r>
            <a:r>
              <a:rPr lang="en-US" sz="1200" dirty="0">
                <a:solidFill>
                  <a:srgbClr val="000000"/>
                </a:solidFill>
              </a:rPr>
              <a:t>, 2/13/14</a:t>
            </a:r>
            <a:r>
              <a:rPr lang="en-US" sz="1200" dirty="0"/>
              <a:t>, 2/20/14, 2/27/14 and 3/6/14 (</a:t>
            </a:r>
            <a:r>
              <a:rPr lang="en-US" sz="1200" dirty="0" err="1"/>
              <a:t>MultiRAE</a:t>
            </a:r>
            <a:r>
              <a:rPr lang="en-US" sz="1200" dirty="0"/>
              <a:t>). SEET will issue a letter to the parish in reference to these findings once the review of the data has been completed.</a:t>
            </a:r>
          </a:p>
        </p:txBody>
      </p:sp>
      <p:sp>
        <p:nvSpPr>
          <p:cNvPr id="5123" name="Rectangle 4"/>
          <p:cNvSpPr>
            <a:spLocks noGrp="1" noChangeArrowheads="1"/>
          </p:cNvSpPr>
          <p:nvPr>
            <p:ph type="title"/>
          </p:nvPr>
        </p:nvSpPr>
        <p:spPr>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5" name="Picture 4"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6"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976231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267200"/>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Industrial Water Well Sampling Data</a:t>
            </a:r>
          </a:p>
          <a:p>
            <a:pPr lvl="3">
              <a:buFont typeface="Arial" pitchFamily="34" charset="0"/>
              <a:buChar char="•"/>
            </a:pPr>
            <a:r>
              <a:rPr lang="en-US" sz="1800" dirty="0" smtClean="0"/>
              <a:t>No new water well data received during this operational period.</a:t>
            </a:r>
          </a:p>
          <a:p>
            <a:pPr lvl="3">
              <a:buNone/>
            </a:pPr>
            <a:endParaRPr lang="en-US" sz="2800"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21</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34384688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Slurry Water Sampling Data</a:t>
            </a:r>
          </a:p>
          <a:p>
            <a:pPr lvl="3">
              <a:buFont typeface="Arial" pitchFamily="34" charset="0"/>
              <a:buChar char="•"/>
            </a:pPr>
            <a:r>
              <a:rPr lang="en-US" sz="1800" dirty="0"/>
              <a:t>No new </a:t>
            </a:r>
            <a:r>
              <a:rPr lang="en-US" sz="1800" dirty="0" smtClean="0"/>
              <a:t>slurry </a:t>
            </a:r>
            <a:r>
              <a:rPr lang="en-US" sz="1800" dirty="0"/>
              <a:t>data received during this operational period</a:t>
            </a:r>
            <a:r>
              <a:rPr lang="en-US" sz="1800" dirty="0" smtClean="0"/>
              <a:t>.</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22</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9855576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0"/>
            <a:ext cx="8229600" cy="4507468"/>
          </a:xfrm>
        </p:spPr>
        <p:txBody>
          <a:bodyPr>
            <a:normAutofit/>
          </a:bodyPr>
          <a:lstStyle/>
          <a:p>
            <a:r>
              <a:rPr lang="en-US" sz="2400" b="1" dirty="0" smtClean="0"/>
              <a:t>DHH / Office of Public Health</a:t>
            </a:r>
          </a:p>
          <a:p>
            <a:pPr lvl="1">
              <a:buFont typeface="Arial" pitchFamily="34" charset="0"/>
              <a:buChar char="•"/>
            </a:pPr>
            <a:r>
              <a:rPr lang="en-US" sz="1800" dirty="0" smtClean="0"/>
              <a:t>Section for Environmental Epidemiology and Toxicology</a:t>
            </a:r>
          </a:p>
          <a:p>
            <a:pPr lvl="2">
              <a:buFont typeface="Arial" pitchFamily="34" charset="0"/>
              <a:buChar char="•"/>
            </a:pPr>
            <a:r>
              <a:rPr lang="en-US" sz="1800" dirty="0" smtClean="0"/>
              <a:t>Surface Water at Bubble Sites</a:t>
            </a:r>
          </a:p>
          <a:p>
            <a:pPr lvl="3">
              <a:buFont typeface="Arial" pitchFamily="34" charset="0"/>
              <a:buChar char="•"/>
            </a:pPr>
            <a:r>
              <a:rPr lang="en-US" sz="1800" dirty="0" smtClean="0"/>
              <a:t>No new surface water data received during this operational period.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23</a:t>
            </a:fld>
            <a:endParaRPr lang="en-US" dirty="0"/>
          </a:p>
        </p:txBody>
      </p:sp>
      <p:sp>
        <p:nvSpPr>
          <p:cNvPr id="8" name="Rectangle 2"/>
          <p:cNvSpPr>
            <a:spLocks noGrp="1" noChangeArrowheads="1"/>
          </p:cNvSpPr>
          <p:nvPr>
            <p:ph type="title"/>
          </p:nvPr>
        </p:nvSpPr>
        <p:spPr>
          <a:xfrm>
            <a:off x="914400" y="228600"/>
            <a:ext cx="8229600" cy="1143000"/>
          </a:xfrm>
        </p:spPr>
        <p:txBody>
          <a:bodyPr/>
          <a:lstStyle/>
          <a:p>
            <a:pPr eaLnBrk="1" hangingPunct="1"/>
            <a:r>
              <a:rPr lang="en-US" sz="4000" dirty="0" smtClean="0"/>
              <a:t>Assumption Parish</a:t>
            </a:r>
            <a:br>
              <a:rPr lang="en-US" sz="4000" dirty="0" smtClean="0"/>
            </a:br>
            <a:r>
              <a:rPr lang="en-US" sz="4000" dirty="0" smtClean="0"/>
              <a:t>Operational Situation Summary</a:t>
            </a:r>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2710151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p:cNvSpPr>
            <a:spLocks noGrp="1" noChangeArrowheads="1"/>
          </p:cNvSpPr>
          <p:nvPr>
            <p:ph idx="4294967295"/>
          </p:nvPr>
        </p:nvSpPr>
        <p:spPr>
          <a:xfrm>
            <a:off x="457200" y="1295400"/>
            <a:ext cx="8229600" cy="5105400"/>
          </a:xfrm>
        </p:spPr>
        <p:txBody>
          <a:bodyPr/>
          <a:lstStyle/>
          <a:p>
            <a:pPr>
              <a:buFontTx/>
              <a:buNone/>
            </a:pPr>
            <a:endParaRPr lang="en-US" sz="1000" dirty="0" smtClean="0">
              <a:latin typeface="Calibri" pitchFamily="34" charset="0"/>
            </a:endParaRPr>
          </a:p>
          <a:p>
            <a:pPr>
              <a:buFontTx/>
              <a:buNone/>
            </a:pPr>
            <a:r>
              <a:rPr lang="en-US" sz="2000" b="1" dirty="0" smtClean="0">
                <a:latin typeface="Calibri" pitchFamily="34" charset="0"/>
              </a:rPr>
              <a:t>Department of Environmental Quality</a:t>
            </a:r>
          </a:p>
          <a:p>
            <a:r>
              <a:rPr lang="en-US" sz="1000" dirty="0" smtClean="0">
                <a:latin typeface="Calibri" pitchFamily="34" charset="0"/>
              </a:rPr>
              <a:t>Air monitoring for VOC’s continues with no dangerous levels detected off site</a:t>
            </a:r>
          </a:p>
          <a:p>
            <a:pPr>
              <a:buFontTx/>
              <a:buNone/>
            </a:pPr>
            <a:r>
              <a:rPr lang="en-US" sz="1000" dirty="0" smtClean="0">
                <a:latin typeface="Calibri" pitchFamily="34" charset="0"/>
              </a:rPr>
              <a:t>	(1000’ away).</a:t>
            </a:r>
          </a:p>
          <a:p>
            <a:r>
              <a:rPr lang="en-US" sz="1000" dirty="0" smtClean="0">
                <a:latin typeface="Calibri" pitchFamily="34" charset="0"/>
              </a:rPr>
              <a:t> On going Water sampling/water quality monitoring in Bayou Corne and Grand</a:t>
            </a:r>
          </a:p>
          <a:p>
            <a:pPr>
              <a:buFontTx/>
              <a:buNone/>
            </a:pPr>
            <a:r>
              <a:rPr lang="en-US" sz="1000" dirty="0" smtClean="0">
                <a:latin typeface="Calibri" pitchFamily="34" charset="0"/>
              </a:rPr>
              <a:t>	Bayou indicates no water pollution associated with the incident to date.</a:t>
            </a:r>
          </a:p>
          <a:p>
            <a:r>
              <a:rPr lang="en-US" sz="1000" dirty="0" smtClean="0">
                <a:latin typeface="Calibri" pitchFamily="34" charset="0"/>
              </a:rPr>
              <a:t>To date outdoor air monitoring has been conducted in response to the receipt of</a:t>
            </a:r>
          </a:p>
          <a:p>
            <a:pPr>
              <a:buFontTx/>
              <a:buNone/>
            </a:pPr>
            <a:r>
              <a:rPr lang="en-US" sz="1000" dirty="0" smtClean="0">
                <a:latin typeface="Calibri" pitchFamily="34" charset="0"/>
              </a:rPr>
              <a:t>	97 rights of passage.</a:t>
            </a:r>
          </a:p>
          <a:p>
            <a:r>
              <a:rPr lang="en-US" sz="1000" dirty="0" smtClean="0">
                <a:latin typeface="Calibri" pitchFamily="34" charset="0"/>
              </a:rPr>
              <a:t>57 indoor air monitoring inspections have been conducted in response</a:t>
            </a:r>
          </a:p>
          <a:p>
            <a:pPr>
              <a:buFontTx/>
              <a:buNone/>
            </a:pPr>
            <a:r>
              <a:rPr lang="en-US" sz="1000" dirty="0" smtClean="0">
                <a:latin typeface="Calibri" pitchFamily="34" charset="0"/>
              </a:rPr>
              <a:t>	to citizen requests. </a:t>
            </a:r>
          </a:p>
          <a:p>
            <a:r>
              <a:rPr lang="en-US" sz="1000" dirty="0" smtClean="0">
                <a:latin typeface="Calibri" pitchFamily="34" charset="0"/>
              </a:rPr>
              <a:t>Private residence air monitoring is available for scheduling upon citizen</a:t>
            </a:r>
          </a:p>
          <a:p>
            <a:pPr>
              <a:buFontTx/>
              <a:buNone/>
            </a:pPr>
            <a:r>
              <a:rPr lang="en-US" sz="1000" dirty="0" smtClean="0">
                <a:latin typeface="Calibri" pitchFamily="34" charset="0"/>
              </a:rPr>
              <a:t>	completion of the Right of passage form. Please call (225) 219-3015 to notify</a:t>
            </a:r>
          </a:p>
          <a:p>
            <a:pPr>
              <a:buFontTx/>
              <a:buNone/>
            </a:pPr>
            <a:r>
              <a:rPr lang="en-US" sz="1000" dirty="0" smtClean="0">
                <a:latin typeface="Calibri" pitchFamily="34" charset="0"/>
              </a:rPr>
              <a:t>	DEQ if you desire monitoring..</a:t>
            </a:r>
          </a:p>
          <a:p>
            <a:r>
              <a:rPr lang="en-US" sz="1000" dirty="0" smtClean="0">
                <a:latin typeface="Calibri" pitchFamily="34" charset="0"/>
              </a:rPr>
              <a:t>LDEQ Command Post on site. Mobile Air Monitoring Lab (MAML) scheduled to be on site on a recurring basis collecting continuous data on methane/non-methane VOCs and H2S.</a:t>
            </a:r>
          </a:p>
          <a:p>
            <a:r>
              <a:rPr lang="en-US" sz="1000" dirty="0" smtClean="0">
                <a:latin typeface="Calibri" pitchFamily="34" charset="0"/>
              </a:rPr>
              <a:t>DEQ is conducting community air monitoring</a:t>
            </a:r>
          </a:p>
          <a:p>
            <a:r>
              <a:rPr lang="en-US" sz="1000" dirty="0" smtClean="0">
                <a:latin typeface="Calibri" pitchFamily="34" charset="0"/>
              </a:rPr>
              <a:t>DEQ has submitted comments on Texas Brine’s proposed water control structure to DNR</a:t>
            </a:r>
          </a:p>
          <a:p>
            <a:r>
              <a:rPr lang="en-US" sz="1000" dirty="0" smtClean="0">
                <a:latin typeface="Calibri" pitchFamily="34" charset="0"/>
              </a:rPr>
              <a:t>Approved emergency water discharge permit allowing discharge of water back into the sinkhole (9/6)</a:t>
            </a:r>
          </a:p>
          <a:p>
            <a:r>
              <a:rPr lang="en-US" sz="1000" dirty="0" smtClean="0">
                <a:latin typeface="Calibri" pitchFamily="34" charset="0"/>
              </a:rPr>
              <a:t>Has begun water sampling  weekly in the Bayou near sinkhole water discharge</a:t>
            </a:r>
          </a:p>
          <a:p>
            <a:r>
              <a:rPr lang="en-US" sz="1000" dirty="0" smtClean="0">
                <a:latin typeface="Calibri" pitchFamily="34" charset="0"/>
              </a:rPr>
              <a:t>Collected Hydrocarbon samples within sinkhole </a:t>
            </a:r>
          </a:p>
          <a:p>
            <a:r>
              <a:rPr lang="en-US" sz="1000" dirty="0" smtClean="0">
                <a:latin typeface="Calibri" pitchFamily="34" charset="0"/>
              </a:rPr>
              <a:t>Mobile Air Monitoring Lab (MAML) </a:t>
            </a:r>
            <a:r>
              <a:rPr lang="en-US" sz="1000" dirty="0" smtClean="0">
                <a:solidFill>
                  <a:srgbClr val="FF0000"/>
                </a:solidFill>
                <a:latin typeface="Calibri" pitchFamily="34" charset="0"/>
              </a:rPr>
              <a:t>returned to the site on 3/13/14</a:t>
            </a:r>
          </a:p>
        </p:txBody>
      </p:sp>
      <p:sp>
        <p:nvSpPr>
          <p:cNvPr id="6" name="Slide Number Placeholder 5"/>
          <p:cNvSpPr>
            <a:spLocks noGrp="1"/>
          </p:cNvSpPr>
          <p:nvPr>
            <p:ph type="sldNum" sz="quarter" idx="12"/>
          </p:nvPr>
        </p:nvSpPr>
        <p:spPr/>
        <p:txBody>
          <a:bodyPr/>
          <a:lstStyle/>
          <a:p>
            <a:pPr>
              <a:defRPr/>
            </a:pPr>
            <a:fld id="{0CE8F066-C943-4E24-ADC7-80A471F89792}" type="slidenum">
              <a:rPr lang="en-US" smtClean="0"/>
              <a:pPr>
                <a:defRPr/>
              </a:pPr>
              <a:t>24</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txBox="1">
            <a:spLocks noChangeArrowheads="1"/>
          </p:cNvSpPr>
          <p:nvPr/>
        </p:nvSpPr>
        <p:spPr>
          <a:xfrm>
            <a:off x="457200" y="274638"/>
            <a:ext cx="8229600" cy="1143000"/>
          </a:xfrm>
          <a:prstGeom prst="rect">
            <a:avLst/>
          </a:prstGeom>
        </p:spPr>
        <p:txBody>
          <a:bodyPr>
            <a:normAutofit fontScale="90000" lnSpcReduction="10000"/>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0" i="0" u="none" strike="noStrike" kern="0" cap="none" spc="0" normalizeH="0" baseline="0" noProof="0" dirty="0" smtClean="0">
                <a:ln>
                  <a:noFill/>
                </a:ln>
                <a:solidFill>
                  <a:schemeClr val="tx2"/>
                </a:solidFill>
                <a:effectLst/>
                <a:uLnTx/>
                <a:uFillTx/>
                <a:latin typeface="+mj-lt"/>
                <a:ea typeface="+mj-ea"/>
                <a:cs typeface="+mj-cs"/>
              </a:rPr>
              <a:t>Assumption Parish</a:t>
            </a:r>
            <a:br>
              <a:rPr kumimoji="0" lang="en-US" sz="4000" b="0" i="0" u="none" strike="noStrike" kern="0" cap="none" spc="0" normalizeH="0" baseline="0" noProof="0" dirty="0" smtClean="0">
                <a:ln>
                  <a:noFill/>
                </a:ln>
                <a:solidFill>
                  <a:schemeClr val="tx2"/>
                </a:solidFill>
                <a:effectLst/>
                <a:uLnTx/>
                <a:uFillTx/>
                <a:latin typeface="+mj-lt"/>
                <a:ea typeface="+mj-ea"/>
                <a:cs typeface="+mj-cs"/>
              </a:rPr>
            </a:br>
            <a:r>
              <a:rPr kumimoji="0" lang="en-US" sz="4000" b="0" i="0" u="none" strike="noStrike" kern="0" cap="none" spc="0" normalizeH="0" baseline="0" noProof="0" dirty="0" smtClean="0">
                <a:ln>
                  <a:noFill/>
                </a:ln>
                <a:solidFill>
                  <a:schemeClr val="tx2"/>
                </a:solidFill>
                <a:effectLst/>
                <a:uLnTx/>
                <a:uFillTx/>
                <a:latin typeface="+mj-lt"/>
                <a:ea typeface="+mj-ea"/>
                <a:cs typeface="+mj-cs"/>
              </a:rPr>
              <a:t>Operational Situation Summary</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3713788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457200" y="1447800"/>
            <a:ext cx="8229600" cy="4267200"/>
          </a:xfrm>
        </p:spPr>
        <p:txBody>
          <a:bodyPr/>
          <a:lstStyle/>
          <a:p>
            <a:pPr marL="0" indent="0">
              <a:buNone/>
            </a:pPr>
            <a:r>
              <a:rPr lang="en-US" sz="1000" b="1" dirty="0" smtClean="0">
                <a:latin typeface="Calibri" panose="020F0502020204030204" pitchFamily="34" charset="0"/>
              </a:rPr>
              <a:t>Department of Transportation and Development</a:t>
            </a:r>
          </a:p>
          <a:p>
            <a:pPr lvl="1">
              <a:spcBef>
                <a:spcPts val="0"/>
              </a:spcBef>
              <a:buFont typeface="Arial" pitchFamily="34" charset="0"/>
              <a:buChar char="•"/>
            </a:pPr>
            <a:r>
              <a:rPr lang="en-US" sz="1000" dirty="0">
                <a:latin typeface="Calibri" pitchFamily="34" charset="0"/>
              </a:rPr>
              <a:t>Regular monitoring of roadways and bridges in the area for ground movement</a:t>
            </a:r>
          </a:p>
          <a:p>
            <a:pPr lvl="1">
              <a:spcBef>
                <a:spcPts val="0"/>
              </a:spcBef>
              <a:buFont typeface="Arial" pitchFamily="34" charset="0"/>
              <a:buChar char="•"/>
            </a:pPr>
            <a:r>
              <a:rPr lang="en-US" sz="1000" dirty="0">
                <a:latin typeface="Calibri" pitchFamily="34" charset="0"/>
              </a:rPr>
              <a:t>Developed a traffic contingency plan if needed</a:t>
            </a:r>
          </a:p>
          <a:p>
            <a:pPr lvl="1">
              <a:buFont typeface="Arial" pitchFamily="34" charset="0"/>
              <a:buChar char="•"/>
            </a:pPr>
            <a:r>
              <a:rPr lang="en-US" sz="1000" dirty="0">
                <a:latin typeface="Calibri" pitchFamily="34" charset="0"/>
              </a:rPr>
              <a:t>As of </a:t>
            </a:r>
            <a:r>
              <a:rPr lang="en-US" sz="1000" dirty="0">
                <a:solidFill>
                  <a:srgbClr val="FF0000"/>
                </a:solidFill>
                <a:latin typeface="Calibri" panose="020F0502020204030204" pitchFamily="34" charset="0"/>
              </a:rPr>
              <a:t>14 March</a:t>
            </a:r>
            <a:r>
              <a:rPr lang="en-US" sz="1000" dirty="0">
                <a:latin typeface="Calibri" panose="020F0502020204030204" pitchFamily="34" charset="0"/>
              </a:rPr>
              <a:t> 2014 DOTD monitoring equipment has not detected any permanent bridge or highway movements nor any noteworthy trends.</a:t>
            </a:r>
          </a:p>
          <a:p>
            <a:pPr lvl="1">
              <a:buFont typeface="Arial" pitchFamily="34" charset="0"/>
              <a:buChar char="•"/>
            </a:pPr>
            <a:r>
              <a:rPr lang="en-US" sz="1000" dirty="0">
                <a:latin typeface="Calibri" panose="020F0502020204030204" pitchFamily="34" charset="0"/>
              </a:rPr>
              <a:t>Performed survey for CORS-5 location</a:t>
            </a:r>
          </a:p>
          <a:p>
            <a:pPr lvl="1">
              <a:buFont typeface="Arial" pitchFamily="34" charset="0"/>
              <a:buChar char="•"/>
            </a:pPr>
            <a:r>
              <a:rPr lang="en-US" sz="1000" dirty="0">
                <a:latin typeface="Calibri" panose="020F0502020204030204" pitchFamily="34" charset="0"/>
              </a:rPr>
              <a:t>No significant changes in the surface of Hwy 70 profiler runs</a:t>
            </a:r>
          </a:p>
          <a:p>
            <a:pPr lvl="1">
              <a:buFont typeface="Arial" pitchFamily="34" charset="0"/>
              <a:buChar char="•"/>
            </a:pPr>
            <a:r>
              <a:rPr lang="en-US" sz="1000" dirty="0">
                <a:latin typeface="Calibri" panose="020F0502020204030204" pitchFamily="34" charset="0"/>
              </a:rPr>
              <a:t>In an abundance of caution DOTD crews are working to establish a fifth CORS site, which is currently planned to be established in the Bayou </a:t>
            </a:r>
            <a:r>
              <a:rPr lang="en-US" sz="1000" dirty="0" err="1">
                <a:latin typeface="Calibri" panose="020F0502020204030204" pitchFamily="34" charset="0"/>
              </a:rPr>
              <a:t>Corne</a:t>
            </a:r>
            <a:r>
              <a:rPr lang="en-US" sz="1000" dirty="0">
                <a:latin typeface="Calibri" panose="020F0502020204030204" pitchFamily="34" charset="0"/>
              </a:rPr>
              <a:t> community.  This fifth CORS device was part of the original package, and is not the result of any new developments</a:t>
            </a:r>
          </a:p>
        </p:txBody>
      </p:sp>
      <p:sp>
        <p:nvSpPr>
          <p:cNvPr id="4" name="Rectangle 4"/>
          <p:cNvSpPr>
            <a:spLocks noGrp="1" noChangeArrowheads="1"/>
          </p:cNvSpPr>
          <p:nvPr>
            <p:ph type="title"/>
          </p:nvPr>
        </p:nvSpPr>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25</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26</a:t>
            </a:fld>
            <a:endParaRPr lang="en-US" dirty="0"/>
          </a:p>
        </p:txBody>
      </p:sp>
      <p:sp>
        <p:nvSpPr>
          <p:cNvPr id="6"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pic>
        <p:nvPicPr>
          <p:cNvPr id="5" name="Picture 2" descr="C:\Users\WILLBO~1\AppData\Local\Temp\notes142542\SAA and CORS July 2013 revB.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457200" y="41563"/>
            <a:ext cx="8229600" cy="6359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00767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27</a:t>
            </a:fld>
            <a:endParaRPr lang="en-US" dirty="0"/>
          </a:p>
        </p:txBody>
      </p:sp>
      <p:sp>
        <p:nvSpPr>
          <p:cNvPr id="6" name="Content Placeholder 2"/>
          <p:cNvSpPr>
            <a:spLocks noGrp="1"/>
          </p:cNvSpPr>
          <p:nvPr>
            <p:ph idx="1"/>
          </p:nvPr>
        </p:nvSpPr>
        <p:spPr>
          <a:xfrm>
            <a:off x="457200" y="1600200"/>
            <a:ext cx="8229600" cy="381000"/>
          </a:xfrm>
        </p:spPr>
        <p:txBody>
          <a:bodyPr/>
          <a:lstStyle/>
          <a:p>
            <a:r>
              <a:rPr lang="en-US" sz="1800" b="1" dirty="0" smtClean="0"/>
              <a:t>Department of Transportation and Development (</a:t>
            </a:r>
            <a:r>
              <a:rPr lang="en-US" sz="1800" b="1" dirty="0" err="1" smtClean="0"/>
              <a:t>con’td</a:t>
            </a:r>
            <a:r>
              <a:rPr lang="en-US" sz="1800" b="1" dirty="0" smtClean="0"/>
              <a:t>)</a:t>
            </a:r>
          </a:p>
          <a:p>
            <a:pPr marL="457200" lvl="1" indent="0">
              <a:spcBef>
                <a:spcPts val="0"/>
              </a:spcBef>
              <a:buNone/>
            </a:pPr>
            <a:endParaRPr lang="en-US" sz="1400" dirty="0"/>
          </a:p>
        </p:txBody>
      </p:sp>
      <p:sp>
        <p:nvSpPr>
          <p:cNvPr id="7" name="Rectangle 4"/>
          <p:cNvSpPr>
            <a:spLocks noGrp="1" noChangeArrowheads="1"/>
          </p:cNvSpPr>
          <p:nvPr>
            <p:ph type="title"/>
          </p:nvPr>
        </p:nvSpPr>
        <p:spPr>
          <a:xfrm>
            <a:off x="457200" y="274638"/>
            <a:ext cx="8229600" cy="1143000"/>
          </a:xfrm>
        </p:spPr>
        <p:txBody>
          <a:bodyPr>
            <a:normAutofit fontScale="90000"/>
          </a:bodyPr>
          <a:lstStyle/>
          <a:p>
            <a:pPr eaLnBrk="1" hangingPunct="1">
              <a:defRPr/>
            </a:pPr>
            <a:r>
              <a:rPr lang="en-US" sz="4000" dirty="0" smtClean="0"/>
              <a:t>Assumption Parish</a:t>
            </a:r>
            <a:br>
              <a:rPr lang="en-US" sz="4000" dirty="0" smtClean="0"/>
            </a:br>
            <a:r>
              <a:rPr lang="en-US" sz="4000" dirty="0" smtClean="0"/>
              <a:t>Operational Situation Summary</a:t>
            </a:r>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graphicFrame>
        <p:nvGraphicFramePr>
          <p:cNvPr id="11" name="Table 10"/>
          <p:cNvGraphicFramePr>
            <a:graphicFrameLocks noGrp="1"/>
          </p:cNvGraphicFramePr>
          <p:nvPr>
            <p:extLst>
              <p:ext uri="{D42A27DB-BD31-4B8C-83A1-F6EECF244321}">
                <p14:modId xmlns:p14="http://schemas.microsoft.com/office/powerpoint/2010/main" val="1453654277"/>
              </p:ext>
            </p:extLst>
          </p:nvPr>
        </p:nvGraphicFramePr>
        <p:xfrm>
          <a:off x="76200" y="2181225"/>
          <a:ext cx="8991600" cy="1026795"/>
        </p:xfrm>
        <a:graphic>
          <a:graphicData uri="http://schemas.openxmlformats.org/drawingml/2006/table">
            <a:tbl>
              <a:tblPr>
                <a:tableStyleId>{5C22544A-7EE6-4342-B048-85BDC9FD1C3A}</a:tableStyleId>
              </a:tblPr>
              <a:tblGrid>
                <a:gridCol w="1473682"/>
                <a:gridCol w="7517918"/>
              </a:tblGrid>
              <a:tr h="247650">
                <a:tc>
                  <a:txBody>
                    <a:bodyPr/>
                    <a:lstStyle/>
                    <a:p>
                      <a:pPr algn="ctr" fontAlgn="b"/>
                      <a:r>
                        <a:rPr lang="en-US" sz="800" u="none" strike="noStrike" dirty="0">
                          <a:effectLst/>
                          <a:latin typeface="+mn-lt"/>
                        </a:rPr>
                        <a:t>ACTIVITY</a:t>
                      </a:r>
                      <a:endParaRPr lang="en-US" sz="800" b="1"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mn-lt"/>
                        </a:rPr>
                        <a:t>STATUS/REMARKS</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1</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April 1,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2</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July 17,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3</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Monday, </a:t>
                      </a:r>
                      <a:r>
                        <a:rPr lang="en-US" sz="800" u="none" strike="noStrike" dirty="0" smtClean="0">
                          <a:effectLst/>
                          <a:latin typeface="+mn-lt"/>
                        </a:rPr>
                        <a:t>April </a:t>
                      </a:r>
                      <a:r>
                        <a:rPr lang="en-US" sz="800" u="none" strike="noStrike" dirty="0">
                          <a:effectLst/>
                          <a:latin typeface="+mn-lt"/>
                        </a:rPr>
                        <a:t>8, 2013.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CORS 4</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latin typeface="+mn-lt"/>
                        </a:rPr>
                        <a:t>Installed on Tuesday, </a:t>
                      </a:r>
                      <a:r>
                        <a:rPr lang="en-US" sz="800" u="none" strike="noStrike" dirty="0" smtClean="0">
                          <a:effectLst/>
                          <a:latin typeface="+mn-lt"/>
                        </a:rPr>
                        <a:t> April 9, 2013</a:t>
                      </a:r>
                      <a:r>
                        <a:rPr lang="en-US" sz="800" u="none" strike="noStrike" dirty="0">
                          <a:effectLst/>
                          <a:latin typeface="+mn-lt"/>
                        </a:rPr>
                        <a:t>. </a:t>
                      </a:r>
                      <a:r>
                        <a:rPr lang="en-US" sz="800" u="none" strike="noStrike" dirty="0" smtClean="0">
                          <a:effectLst/>
                          <a:latin typeface="+mn-lt"/>
                        </a:rPr>
                        <a:t>No significant movements off of baseline noted</a:t>
                      </a:r>
                      <a:endParaRPr lang="en-US" sz="800" b="0" i="0" u="none" strike="noStrike" dirty="0">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latin typeface="+mn-lt"/>
                        </a:rPr>
                        <a:t>ACTIVITY</a:t>
                      </a:r>
                      <a:endParaRPr lang="en-US" sz="800" b="1" i="0" u="none" strike="noStrike">
                        <a:solidFill>
                          <a:srgbClr val="000000"/>
                        </a:solidFill>
                        <a:effectLst/>
                        <a:latin typeface="+mn-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latin typeface="+mn-lt"/>
                        </a:rPr>
                        <a:t>Reports from the active CORS sites are published daily and provided online at the following FTP site: ftp://mimir.lsu.edu|anonymous:user@mimir.lsu.edu:2123    Web interface account has been created</a:t>
                      </a:r>
                      <a:r>
                        <a:rPr lang="en-US" sz="800" u="none" strike="noStrike" dirty="0" smtClean="0">
                          <a:effectLst/>
                          <a:latin typeface="+mn-lt"/>
                        </a:rPr>
                        <a:t>. Credentials for </a:t>
                      </a:r>
                      <a:r>
                        <a:rPr lang="en-US" sz="800" u="none" strike="noStrike" dirty="0">
                          <a:effectLst/>
                          <a:latin typeface="+mn-lt"/>
                        </a:rPr>
                        <a:t>accessing CORS911 sites via web site was distributed on </a:t>
                      </a:r>
                      <a:r>
                        <a:rPr lang="en-US" sz="800" u="none" strike="noStrike" dirty="0" smtClean="0">
                          <a:effectLst/>
                          <a:latin typeface="+mn-lt"/>
                        </a:rPr>
                        <a:t>April 29, 2013.  </a:t>
                      </a:r>
                      <a:endParaRPr lang="en-US" sz="800" b="0" i="0" u="none" strike="noStrike" dirty="0">
                        <a:solidFill>
                          <a:srgbClr val="000000"/>
                        </a:solidFill>
                        <a:effectLst/>
                        <a:latin typeface="+mn-lt"/>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731672421"/>
              </p:ext>
            </p:extLst>
          </p:nvPr>
        </p:nvGraphicFramePr>
        <p:xfrm>
          <a:off x="76200" y="3400425"/>
          <a:ext cx="8991600" cy="91059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SAA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23, 2013. No </a:t>
                      </a:r>
                      <a:r>
                        <a:rPr lang="en-US" sz="800" u="none" strike="noStrike" dirty="0">
                          <a:effectLst/>
                        </a:rPr>
                        <a:t>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25,</a:t>
                      </a:r>
                      <a:r>
                        <a:rPr lang="en-US" sz="800" u="none" strike="noStrike" baseline="0" dirty="0" smtClean="0">
                          <a:effectLst/>
                        </a:rPr>
                        <a:t> 2013</a:t>
                      </a:r>
                      <a:r>
                        <a:rPr lang="en-US" sz="800" u="none" strike="noStrike" dirty="0" smtClean="0">
                          <a:effectLst/>
                        </a:rPr>
                        <a:t>. 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July 2, 2013.    No significant movements off of baseline noted.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4</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30, 2013.  </a:t>
                      </a:r>
                      <a:r>
                        <a:rPr lang="en-US" sz="800" u="none" strike="noStrike" dirty="0">
                          <a:effectLst/>
                        </a:rPr>
                        <a:t>No significant movements off of baseline noted</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5</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Installed </a:t>
                      </a:r>
                      <a:r>
                        <a:rPr lang="en-US" sz="800" u="none" strike="noStrike" dirty="0" smtClean="0">
                          <a:effectLst/>
                        </a:rPr>
                        <a:t>April 24, 2013.  </a:t>
                      </a:r>
                      <a:r>
                        <a:rPr lang="en-US" sz="800" u="none" strike="noStrike" dirty="0">
                          <a:effectLst/>
                        </a:rPr>
                        <a:t>No significant movements off of baseline noted.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SAA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Data from each station is being downloaded to DOTD hourly with manual analysis performed periodically.  Options to provide reliable cellular communications to each site are being investigated.  Automated alerts are being sent to B. Fernandez and J. </a:t>
                      </a:r>
                      <a:r>
                        <a:rPr lang="en-US" sz="800" u="none" strike="noStrike" dirty="0" err="1">
                          <a:effectLst/>
                        </a:rPr>
                        <a:t>Rauser</a:t>
                      </a:r>
                      <a:r>
                        <a:rPr lang="en-US" sz="800" u="none" strike="noStrike" dirty="0">
                          <a:effectLst/>
                        </a:rPr>
                        <a:t> for situational awareness and action as needed.</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90389219"/>
              </p:ext>
            </p:extLst>
          </p:nvPr>
        </p:nvGraphicFramePr>
        <p:xfrm>
          <a:off x="76200" y="4619625"/>
          <a:ext cx="8991600" cy="525780"/>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SENSR 1</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2</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3</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a:effectLst/>
                        </a:rPr>
                        <a:t> </a:t>
                      </a:r>
                      <a:endParaRPr lang="en-US" sz="8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SENSR GENERAL</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u="none" strike="noStrike" dirty="0">
                          <a:effectLst/>
                        </a:rPr>
                        <a:t>Installed all equipment in </a:t>
                      </a:r>
                      <a:r>
                        <a:rPr lang="en-US" sz="800" u="none" strike="noStrike" dirty="0" smtClean="0">
                          <a:effectLst/>
                        </a:rPr>
                        <a:t>April 2013.  </a:t>
                      </a:r>
                      <a:r>
                        <a:rPr lang="en-US" sz="800" u="none" strike="noStrike" dirty="0">
                          <a:effectLst/>
                        </a:rPr>
                        <a:t>Training is completed. </a:t>
                      </a:r>
                      <a:r>
                        <a:rPr lang="en-US" sz="800" u="none" strike="noStrike" dirty="0" smtClean="0">
                          <a:effectLst/>
                        </a:rPr>
                        <a:t>No significant movements off of baseline noted</a:t>
                      </a:r>
                      <a:endParaRPr lang="en-US" sz="800" b="0" i="0" u="none" strike="noStrike" dirty="0">
                        <a:solidFill>
                          <a:srgbClr val="000000"/>
                        </a:solidFill>
                        <a:effectLst/>
                        <a:latin typeface="Calibri"/>
                      </a:endParaRP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000048236"/>
              </p:ext>
            </p:extLst>
          </p:nvPr>
        </p:nvGraphicFramePr>
        <p:xfrm>
          <a:off x="76200" y="5229225"/>
          <a:ext cx="8991600" cy="638175"/>
        </p:xfrm>
        <a:graphic>
          <a:graphicData uri="http://schemas.openxmlformats.org/drawingml/2006/table">
            <a:tbl>
              <a:tblPr>
                <a:tableStyleId>{5C22544A-7EE6-4342-B048-85BDC9FD1C3A}</a:tableStyleId>
              </a:tblPr>
              <a:tblGrid>
                <a:gridCol w="1473682"/>
                <a:gridCol w="7517918"/>
              </a:tblGrid>
              <a:tr h="0">
                <a:tc>
                  <a:txBody>
                    <a:bodyPr/>
                    <a:lstStyle/>
                    <a:p>
                      <a:pPr algn="ctr" fontAlgn="ctr"/>
                      <a:r>
                        <a:rPr lang="en-US" sz="800" u="none" strike="noStrike" dirty="0">
                          <a:effectLst/>
                        </a:rPr>
                        <a:t>HWY 70 REALIGNMENT </a:t>
                      </a:r>
                      <a:endParaRPr lang="en-US" sz="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SAP Contract No. 4400001862, State Project No. H.010571.1, LA 70 Bypass, Stage 0 Feasibility Study in separate document.  Stage 0 meeting was held for possible bypass road on 27 MAR.  A stakeholder meeting regarding the potential Hwy 70 bypass road was held </a:t>
                      </a:r>
                      <a:r>
                        <a:rPr lang="en-US" sz="800" u="none" strike="noStrike">
                          <a:effectLst/>
                        </a:rPr>
                        <a:t>on </a:t>
                      </a:r>
                      <a:r>
                        <a:rPr lang="en-US" sz="800" u="none" strike="noStrike" smtClean="0">
                          <a:effectLst/>
                        </a:rPr>
                        <a:t>April 11, 2013</a:t>
                      </a:r>
                      <a:r>
                        <a:rPr lang="en-US" sz="800" u="none" strike="noStrike" dirty="0" smtClean="0">
                          <a:effectLst/>
                        </a:rPr>
                        <a:t>.</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HWY 70 CONTINGENCY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Developed </a:t>
                      </a:r>
                      <a:r>
                        <a:rPr lang="en-US" sz="800" u="none" strike="noStrike" dirty="0" smtClean="0">
                          <a:effectLst/>
                        </a:rPr>
                        <a:t>August 11, 2012 </a:t>
                      </a:r>
                      <a:r>
                        <a:rPr lang="en-US" sz="800" u="none" strike="noStrike" dirty="0">
                          <a:effectLst/>
                        </a:rPr>
                        <a:t>by District 61 .</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algn="ctr" fontAlgn="ctr"/>
                      <a:r>
                        <a:rPr lang="en-US" sz="800" u="none" strike="noStrike">
                          <a:effectLst/>
                        </a:rPr>
                        <a:t>EMERGENCY COMMUNICATION PLAN</a:t>
                      </a:r>
                      <a:endParaRPr lang="en-US" sz="800" b="1"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u="none" strike="noStrike" dirty="0">
                          <a:effectLst/>
                        </a:rPr>
                        <a:t>Draft plan developed </a:t>
                      </a:r>
                      <a:r>
                        <a:rPr lang="en-US" sz="800" u="none" strike="noStrike" dirty="0" smtClean="0">
                          <a:effectLst/>
                        </a:rPr>
                        <a:t>March 18,  </a:t>
                      </a:r>
                      <a:r>
                        <a:rPr lang="en-US" sz="800" u="none" strike="noStrike" dirty="0">
                          <a:effectLst/>
                        </a:rPr>
                        <a:t>2013; alert roster developed </a:t>
                      </a:r>
                      <a:r>
                        <a:rPr lang="en-US" sz="800" u="none" strike="noStrike" dirty="0" smtClean="0">
                          <a:effectLst/>
                        </a:rPr>
                        <a:t>April</a:t>
                      </a:r>
                      <a:r>
                        <a:rPr lang="en-US" sz="800" u="none" strike="noStrike" baseline="0" dirty="0" smtClean="0">
                          <a:effectLst/>
                        </a:rPr>
                        <a:t> 10, </a:t>
                      </a:r>
                      <a:r>
                        <a:rPr lang="en-US" sz="800" u="none" strike="noStrike" dirty="0" smtClean="0">
                          <a:effectLst/>
                        </a:rPr>
                        <a:t> </a:t>
                      </a:r>
                      <a:r>
                        <a:rPr lang="en-US" sz="800" u="none" strike="noStrike" dirty="0">
                          <a:effectLst/>
                        </a:rPr>
                        <a:t>2013.</a:t>
                      </a:r>
                      <a:endParaRPr lang="en-US" sz="800" b="0"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362119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28</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Friday, March 14,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4955203"/>
          </a:xfrm>
          <a:prstGeom prst="rect">
            <a:avLst/>
          </a:prstGeom>
        </p:spPr>
        <p:txBody>
          <a:bodyPr wrap="square">
            <a:spAutoFit/>
          </a:bodyPr>
          <a:lstStyle/>
          <a:p>
            <a:r>
              <a:rPr lang="en-US" sz="1600" b="1" dirty="0" smtClean="0">
                <a:latin typeface="Calibri" panose="020F0502020204030204" pitchFamily="34" charset="0"/>
              </a:rPr>
              <a:t>University of Memphis:</a:t>
            </a:r>
          </a:p>
          <a:p>
            <a:pPr marL="342900" indent="-342900">
              <a:buFont typeface="Arial" pitchFamily="34" charset="0"/>
              <a:buChar char="•"/>
            </a:pPr>
            <a:r>
              <a:rPr lang="en-US" sz="1000" dirty="0">
                <a:latin typeface="Calibri" panose="020F0502020204030204" pitchFamily="34" charset="0"/>
              </a:rPr>
              <a:t>There were 112+ MEQs yesterday and 72 MEQs detected since midnight that meet the selection criteria. There were 4 VLP events detected yesterday and 2  VLPs detected since midnight</a:t>
            </a:r>
            <a:r>
              <a:rPr lang="en-US" sz="1000" dirty="0" smtClean="0">
                <a:latin typeface="Calibri" panose="020F0502020204030204" pitchFamily="34" charset="0"/>
              </a:rPr>
              <a:t>. (12/26)</a:t>
            </a:r>
          </a:p>
          <a:p>
            <a:pPr marL="342900" indent="-342900">
              <a:buFont typeface="Arial" pitchFamily="34" charset="0"/>
              <a:buChar char="•"/>
            </a:pPr>
            <a:r>
              <a:rPr lang="en-US" sz="1000" dirty="0">
                <a:latin typeface="Calibri" panose="020F0502020204030204" pitchFamily="34" charset="0"/>
              </a:rPr>
              <a:t>There were 232 MEQs yesterday and 32+ MEQs detected since midnight that meet the selection criteria. There were 6 VLP events detected yesterday and no  VLPs detected since midnight</a:t>
            </a:r>
            <a:r>
              <a:rPr lang="en-US" sz="1000" dirty="0" smtClean="0">
                <a:latin typeface="Calibri" panose="020F0502020204030204" pitchFamily="34" charset="0"/>
              </a:rPr>
              <a:t>. (1/2/14)</a:t>
            </a:r>
          </a:p>
          <a:p>
            <a:pPr marL="342900" indent="-342900">
              <a:buFont typeface="Arial" pitchFamily="34" charset="0"/>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VLPs detected since midnight</a:t>
            </a:r>
            <a:r>
              <a:rPr lang="en-US" sz="1000" dirty="0" smtClean="0">
                <a:latin typeface="Calibri" panose="020F0502020204030204" pitchFamily="34" charset="0"/>
              </a:rPr>
              <a:t>. (1/7/14)</a:t>
            </a:r>
          </a:p>
          <a:p>
            <a:pPr marL="342900" indent="-342900">
              <a:buFont typeface="Arial" pitchFamily="34" charset="0"/>
              <a:buChar char="•"/>
            </a:pPr>
            <a:r>
              <a:rPr lang="en-US" sz="1000" dirty="0">
                <a:latin typeface="Calibri" panose="020F0502020204030204" pitchFamily="34" charset="0"/>
              </a:rPr>
              <a:t>There was 1 MEQ yesterday and 4 MEQs detected since midnight that meet the selection criteria. There were no VLP events detected yesterday and 1  VLP detected since midnight</a:t>
            </a:r>
            <a:r>
              <a:rPr lang="en-US" sz="1000" dirty="0" smtClean="0">
                <a:latin typeface="Calibri" panose="020F0502020204030204" pitchFamily="34" charset="0"/>
              </a:rPr>
              <a:t>. (1/10/14)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 events detected yesterday and no  VLPs detected since midnight. </a:t>
            </a:r>
            <a:r>
              <a:rPr lang="en-US" sz="1000" dirty="0" smtClean="0">
                <a:latin typeface="Calibri" panose="020F0502020204030204" pitchFamily="34" charset="0"/>
              </a:rPr>
              <a:t>(1/14/14)</a:t>
            </a:r>
          </a:p>
          <a:p>
            <a:pPr marL="342900" indent="-342900">
              <a:buFont typeface="Arial" pitchFamily="34" charset="0"/>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3 MEQs detected since midnight that meet the selection criteria. There were no  VLP events detected yesterday and no  VLPs detected since midnight</a:t>
            </a:r>
            <a:r>
              <a:rPr lang="en-US" sz="1000" dirty="0" smtClean="0">
                <a:latin typeface="Calibri" panose="020F0502020204030204" pitchFamily="34" charset="0"/>
              </a:rPr>
              <a:t>. (1/17/14)</a:t>
            </a:r>
          </a:p>
          <a:p>
            <a:pPr marL="342900" indent="-342900">
              <a:buFont typeface="Arial" pitchFamily="34" charset="0"/>
              <a:buChar char="•"/>
            </a:pPr>
            <a:r>
              <a:rPr lang="en-US" sz="1000" dirty="0">
                <a:latin typeface="Calibri" panose="020F0502020204030204" pitchFamily="34" charset="0"/>
              </a:rPr>
              <a:t>There were 2 MEQs yesterday and 2 MEQs detected since midnight that meet the selection criteria. There were no VLPs event detected yesterday and no VLPs detected since midnight</a:t>
            </a:r>
            <a:r>
              <a:rPr lang="en-US" sz="1000" dirty="0" smtClean="0">
                <a:latin typeface="Calibri" panose="020F0502020204030204" pitchFamily="34" charset="0"/>
              </a:rPr>
              <a:t>. (1/21/14) </a:t>
            </a:r>
          </a:p>
          <a:p>
            <a:pPr marL="342900" indent="-342900">
              <a:buFont typeface="Arial" pitchFamily="34" charset="0"/>
              <a:buChar char="•"/>
            </a:pPr>
            <a:r>
              <a:rPr lang="en-US" sz="1000" dirty="0">
                <a:latin typeface="Calibri" panose="020F0502020204030204" pitchFamily="34" charset="0"/>
              </a:rPr>
              <a:t>There were no MEQs yesterday and 4 MEQs detected since midnight that meet the selection criteria. There were no VLPs event detected yesterday and no VLPs detected since midnight. </a:t>
            </a:r>
            <a:r>
              <a:rPr lang="en-US" sz="1000" dirty="0" smtClean="0">
                <a:latin typeface="Calibri" panose="020F0502020204030204" pitchFamily="34" charset="0"/>
              </a:rPr>
              <a:t>(1/24/14)</a:t>
            </a:r>
          </a:p>
          <a:p>
            <a:pPr marL="342900" indent="-342900">
              <a:buFont typeface="Arial" pitchFamily="34" charset="0"/>
              <a:buChar char="•"/>
            </a:pPr>
            <a:r>
              <a:rPr lang="en-US" sz="1000" dirty="0">
                <a:latin typeface="Calibri" panose="020F0502020204030204" pitchFamily="34" charset="0"/>
              </a:rPr>
              <a:t>There were 6 MEQs yesterday and 4 MEQs detected since midnight that meet the selection criteria. There were no VLPs event detected yesterday and no VLPs detected since midnight</a:t>
            </a:r>
            <a:r>
              <a:rPr lang="en-US" sz="1000" dirty="0" smtClean="0">
                <a:latin typeface="Calibri" panose="020F0502020204030204" pitchFamily="34" charset="0"/>
              </a:rPr>
              <a:t>. (1/28/14)</a:t>
            </a:r>
          </a:p>
          <a:p>
            <a:pPr marL="342900" indent="-342900">
              <a:buFont typeface="Arial" pitchFamily="34" charset="0"/>
              <a:buChar char="•"/>
            </a:pPr>
            <a:r>
              <a:rPr lang="en-US" sz="1000" dirty="0">
                <a:latin typeface="Calibri" panose="020F0502020204030204" pitchFamily="34" charset="0"/>
              </a:rPr>
              <a:t>There were 3 MEQs yesterday and 1 MEQ detected since midnight that meet the selection criteria. There were no VLPs event detected yesterday and no VLPs detected since midnight. </a:t>
            </a:r>
            <a:r>
              <a:rPr lang="en-US" sz="1000" dirty="0" smtClean="0">
                <a:latin typeface="Calibri" panose="020F0502020204030204" pitchFamily="34" charset="0"/>
              </a:rPr>
              <a:t>(1/31/14)</a:t>
            </a:r>
          </a:p>
          <a:p>
            <a:pPr marL="342900" indent="-342900">
              <a:buFont typeface="Arial" pitchFamily="34" charset="0"/>
              <a:buChar char="•"/>
            </a:pPr>
            <a:r>
              <a:rPr lang="en-US" sz="1000" dirty="0">
                <a:latin typeface="Calibri" panose="020F0502020204030204" pitchFamily="34" charset="0"/>
              </a:rPr>
              <a:t>There were 2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(2/4/14)</a:t>
            </a:r>
          </a:p>
          <a:p>
            <a:pPr marL="342900" indent="-342900">
              <a:buFont typeface="Arial" pitchFamily="34" charset="0"/>
              <a:buChar char="•"/>
            </a:pPr>
            <a:r>
              <a:rPr lang="en-US" sz="1000" dirty="0">
                <a:latin typeface="Calibri" panose="020F0502020204030204" pitchFamily="34" charset="0"/>
              </a:rPr>
              <a:t>There were no MEQs yesterday and 1 MEQ detected since midnight that meet the selection criteria. There were no VLPs event detected yesterday and no VLPs detected since midnight</a:t>
            </a:r>
            <a:r>
              <a:rPr lang="en-US" sz="1000" dirty="0" smtClean="0">
                <a:latin typeface="Calibri" panose="020F0502020204030204" pitchFamily="34" charset="0"/>
              </a:rPr>
              <a:t>. (2/7/14)</a:t>
            </a:r>
          </a:p>
          <a:p>
            <a:pPr marL="342900" indent="-342900">
              <a:buFont typeface="Arial" pitchFamily="34" charset="0"/>
              <a:buChar char="•"/>
            </a:pPr>
            <a:r>
              <a:rPr lang="en-US" sz="1000" dirty="0">
                <a:latin typeface="Calibri" panose="020F0502020204030204" pitchFamily="34" charset="0"/>
              </a:rPr>
              <a:t>There was 1 MEQ yesterday and no MEQs detected since midnight that meet the selection criteria. There were no VLPs event detected yesterday and no VLPs detected since </a:t>
            </a:r>
            <a:r>
              <a:rPr lang="en-US" sz="1000" dirty="0" smtClean="0">
                <a:latin typeface="Calibri" panose="020F0502020204030204" pitchFamily="34" charset="0"/>
              </a:rPr>
              <a:t>midnight (2/11/14)</a:t>
            </a:r>
          </a:p>
          <a:p>
            <a:pPr marL="342900" indent="-342900">
              <a:buFont typeface="Arial" pitchFamily="34" charset="0"/>
              <a:buChar char="•"/>
            </a:pPr>
            <a:r>
              <a:rPr lang="en-US" sz="1000" dirty="0">
                <a:latin typeface="Calibri" panose="020F0502020204030204" pitchFamily="34" charset="0"/>
              </a:rPr>
              <a:t>There were 3 MEQs yesterday and 3 MEQs detected since midnight that meet the selection criteria. There was 1 VLP event detected yesterday and no VLPs detected since midnight</a:t>
            </a:r>
            <a:r>
              <a:rPr lang="en-US" sz="1000" dirty="0" smtClean="0">
                <a:latin typeface="Calibri" panose="020F0502020204030204" pitchFamily="34" charset="0"/>
              </a:rPr>
              <a:t>. (2/14/14)</a:t>
            </a:r>
          </a:p>
          <a:p>
            <a:pPr marL="342900" indent="-342900">
              <a:buFont typeface="Arial" pitchFamily="34" charset="0"/>
              <a:buChar char="•"/>
            </a:pPr>
            <a:r>
              <a:rPr lang="en-US" sz="1000" dirty="0">
                <a:latin typeface="Calibri" panose="020F0502020204030204" pitchFamily="34" charset="0"/>
              </a:rPr>
              <a:t>There were 3 MEQs yesterday and no MEQs detected since midnight that meet the selection criteria. There were no VLP events detected yesterday and no VLPs detected since midnight. The rate of MEQs is consistent with code 1, green</a:t>
            </a:r>
            <a:r>
              <a:rPr lang="en-US" sz="1000" dirty="0" smtClean="0">
                <a:latin typeface="Calibri" panose="020F0502020204030204" pitchFamily="34" charset="0"/>
              </a:rPr>
              <a:t>. (2/18/14)</a:t>
            </a:r>
            <a:endParaRPr lang="en-US" sz="1000" b="1" dirty="0" smtClean="0">
              <a:latin typeface="Calibri" panose="020F0502020204030204" pitchFamily="34" charset="0"/>
            </a:endParaRPr>
          </a:p>
        </p:txBody>
      </p:sp>
    </p:spTree>
    <p:extLst>
      <p:ext uri="{BB962C8B-B14F-4D97-AF65-F5344CB8AC3E}">
        <p14:creationId xmlns:p14="http://schemas.microsoft.com/office/powerpoint/2010/main" val="33658974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0CE8F066-C943-4E24-ADC7-80A471F89792}" type="slidenum">
              <a:rPr lang="en-US" smtClean="0"/>
              <a:pPr>
                <a:defRPr/>
              </a:pPr>
              <a:t>29</a:t>
            </a:fld>
            <a:endParaRPr lang="en-US" dirty="0"/>
          </a:p>
        </p:txBody>
      </p:sp>
      <p:pic>
        <p:nvPicPr>
          <p:cNvPr id="4" name="Picture 3"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5" name="Date Placeholder 4"/>
          <p:cNvSpPr txBox="1">
            <a:spLocks noChangeArrowheads="1"/>
          </p:cNvSpPr>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l" rtl="0" fontAlgn="base">
              <a:spcBef>
                <a:spcPct val="0"/>
              </a:spcBef>
              <a:spcAft>
                <a:spcPct val="0"/>
              </a:spcAft>
              <a:defRPr sz="1200" b="1" kern="1200" dirty="0" smtClean="0">
                <a:solidFill>
                  <a:srgbClr val="FF0000"/>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r>
              <a:rPr lang="en-US" smtClean="0"/>
              <a:t>As of </a:t>
            </a:r>
            <a:fld id="{8ACAA3AD-3BE5-4E63-938A-E002676686D5}" type="datetime2">
              <a:rPr lang="en-US" smtClean="0"/>
              <a:pPr>
                <a:defRPr/>
              </a:pPr>
              <a:t>Friday, March 14, 2014</a:t>
            </a:fld>
            <a:endParaRPr lang="en-US"/>
          </a:p>
        </p:txBody>
      </p:sp>
      <p:sp>
        <p:nvSpPr>
          <p:cNvPr id="6" name="Rectangle 2"/>
          <p:cNvSpPr txBox="1">
            <a:spLocks noChangeArrowheads="1"/>
          </p:cNvSpPr>
          <p:nvPr/>
        </p:nvSpPr>
        <p:spPr>
          <a:xfrm>
            <a:off x="914400" y="274638"/>
            <a:ext cx="82296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eaLnBrk="1" hangingPunct="1"/>
            <a:r>
              <a:rPr lang="en-US" sz="4000" dirty="0" smtClean="0"/>
              <a:t>Assumption Parish </a:t>
            </a:r>
            <a:br>
              <a:rPr lang="en-US" sz="4000" dirty="0" smtClean="0"/>
            </a:br>
            <a:r>
              <a:rPr lang="en-US" sz="1200" dirty="0" smtClean="0"/>
              <a:t> </a:t>
            </a:r>
            <a:r>
              <a:rPr lang="en-US" sz="4000" dirty="0" smtClean="0"/>
              <a:t>Scientific Situation Summary</a:t>
            </a:r>
          </a:p>
        </p:txBody>
      </p:sp>
      <p:sp>
        <p:nvSpPr>
          <p:cNvPr id="7" name="Rectangle 6"/>
          <p:cNvSpPr/>
          <p:nvPr/>
        </p:nvSpPr>
        <p:spPr>
          <a:xfrm>
            <a:off x="609600" y="1524000"/>
            <a:ext cx="8001000" cy="338554"/>
          </a:xfrm>
          <a:prstGeom prst="rect">
            <a:avLst/>
          </a:prstGeom>
        </p:spPr>
        <p:txBody>
          <a:bodyPr wrap="square">
            <a:spAutoFit/>
          </a:bodyPr>
          <a:lstStyle/>
          <a:p>
            <a:r>
              <a:rPr lang="en-US" sz="1600" b="1" dirty="0" smtClean="0">
                <a:latin typeface="Calibri" panose="020F0502020204030204" pitchFamily="34" charset="0"/>
              </a:rPr>
              <a:t>University of Memphis:</a:t>
            </a:r>
          </a:p>
        </p:txBody>
      </p:sp>
      <p:sp>
        <p:nvSpPr>
          <p:cNvPr id="3" name="Rectangle 2"/>
          <p:cNvSpPr/>
          <p:nvPr/>
        </p:nvSpPr>
        <p:spPr>
          <a:xfrm>
            <a:off x="152400" y="1828800"/>
            <a:ext cx="8915400" cy="1631216"/>
          </a:xfrm>
          <a:prstGeom prst="rect">
            <a:avLst/>
          </a:prstGeom>
        </p:spPr>
        <p:txBody>
          <a:bodyPr wrap="square">
            <a:spAutoFit/>
          </a:bodyPr>
          <a:lstStyle/>
          <a:p>
            <a:pPr marL="171450" indent="-171450">
              <a:buFontTx/>
              <a:buChar char="-"/>
            </a:pPr>
            <a:r>
              <a:rPr lang="en-US" sz="1000" dirty="0" smtClean="0">
                <a:latin typeface="Calibri" panose="020F0502020204030204" pitchFamily="34" charset="0"/>
              </a:rPr>
              <a:t>There </a:t>
            </a:r>
            <a:r>
              <a:rPr lang="en-US" sz="1000" dirty="0">
                <a:latin typeface="Calibri" panose="020F0502020204030204" pitchFamily="34" charset="0"/>
              </a:rPr>
              <a:t>were 3 MEQs yesterday and 1 MEQ detected since midnight that meet the selection criteria. There were no VLP events detected yesterday and no VLPs detected since midnight</a:t>
            </a:r>
            <a:r>
              <a:rPr lang="en-US" sz="1000" dirty="0" smtClean="0">
                <a:latin typeface="Calibri" panose="020F0502020204030204" pitchFamily="34" charset="0"/>
              </a:rPr>
              <a:t>. (2/21/14)</a:t>
            </a:r>
          </a:p>
          <a:p>
            <a:pPr marL="171450" indent="-171450">
              <a:buFontTx/>
              <a:buChar char="-"/>
            </a:pPr>
            <a:r>
              <a:rPr lang="en-US" sz="1000" dirty="0">
                <a:latin typeface="Calibri" panose="020F0502020204030204" pitchFamily="34" charset="0"/>
              </a:rPr>
              <a:t>There were 3 MEQs yesterday and 2 MEQs detected since midnight that meet the selection criteria. There were no VLP events detected yesterday and no VLPs detected since midnight</a:t>
            </a:r>
            <a:r>
              <a:rPr lang="en-US" sz="1000" dirty="0" smtClean="0">
                <a:latin typeface="Calibri" panose="020F0502020204030204" pitchFamily="34" charset="0"/>
              </a:rPr>
              <a:t>. (2/28/14)</a:t>
            </a:r>
          </a:p>
          <a:p>
            <a:pPr marL="171450" indent="-171450">
              <a:buFontTx/>
              <a:buChar char="-"/>
            </a:pPr>
            <a:r>
              <a:rPr lang="en-US" sz="1000" dirty="0">
                <a:latin typeface="Calibri" panose="020F0502020204030204" pitchFamily="34" charset="0"/>
              </a:rPr>
              <a:t>There were 6 MEQs yesterday and 1 MEQ detected since midnight that meet the selection criteria. There were no VLP events detected yesterday and no VLP detected since midnight. </a:t>
            </a:r>
            <a:r>
              <a:rPr lang="en-US" sz="1000" dirty="0" smtClean="0">
                <a:latin typeface="Calibri" panose="020F0502020204030204" pitchFamily="34" charset="0"/>
              </a:rPr>
              <a:t>(3/7/14)</a:t>
            </a:r>
          </a:p>
          <a:p>
            <a:pPr marL="171450" indent="-171450">
              <a:buFontTx/>
              <a:buChar char="-"/>
            </a:pPr>
            <a:r>
              <a:rPr lang="en-US" sz="1000" dirty="0">
                <a:latin typeface="Calibri" panose="020F0502020204030204" pitchFamily="34" charset="0"/>
              </a:rPr>
              <a:t>There were 2 MEQs yesterday and no MEQs detected since midnight that meet the selection criteria. There were no VLP events detected yesterday and no VLP detected since midnight. </a:t>
            </a:r>
            <a:r>
              <a:rPr lang="en-US" sz="1000" dirty="0" smtClean="0">
                <a:latin typeface="Calibri" panose="020F0502020204030204" pitchFamily="34" charset="0"/>
              </a:rPr>
              <a:t>(3/11/14)</a:t>
            </a:r>
          </a:p>
          <a:p>
            <a:pPr marL="171450" indent="-171450">
              <a:buFontTx/>
              <a:buChar char="-"/>
            </a:pPr>
            <a:r>
              <a:rPr lang="en-US" sz="1000" dirty="0">
                <a:solidFill>
                  <a:srgbClr val="FF0000"/>
                </a:solidFill>
                <a:latin typeface="Calibri" panose="020F0502020204030204" pitchFamily="34" charset="0"/>
              </a:rPr>
              <a:t>There were 5 MEQs yesterday and no MEQs detected since midnight that meet the selection criteria. There was no VLP events detected yesterday and no VLP detected since midnight</a:t>
            </a:r>
            <a:r>
              <a:rPr lang="en-US" sz="1000" dirty="0" smtClean="0">
                <a:solidFill>
                  <a:srgbClr val="FF0000"/>
                </a:solidFill>
                <a:latin typeface="Calibri" panose="020F0502020204030204" pitchFamily="34" charset="0"/>
              </a:rPr>
              <a:t>.(3/14/14)</a:t>
            </a:r>
          </a:p>
        </p:txBody>
      </p:sp>
    </p:spTree>
    <p:extLst>
      <p:ext uri="{BB962C8B-B14F-4D97-AF65-F5344CB8AC3E}">
        <p14:creationId xmlns:p14="http://schemas.microsoft.com/office/powerpoint/2010/main" val="543515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14 March</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866331412"/>
              </p:ext>
            </p:extLst>
          </p:nvPr>
        </p:nvGraphicFramePr>
        <p:xfrm>
          <a:off x="76200" y="1355754"/>
          <a:ext cx="8991600" cy="4827582"/>
        </p:xfrm>
        <a:graphic>
          <a:graphicData uri="http://schemas.openxmlformats.org/drawingml/2006/table">
            <a:tbl>
              <a:tblPr>
                <a:tableStyleId>{5C22544A-7EE6-4342-B048-85BDC9FD1C3A}</a:tableStyleId>
              </a:tblPr>
              <a:tblGrid>
                <a:gridCol w="564653"/>
                <a:gridCol w="357949"/>
                <a:gridCol w="357949"/>
                <a:gridCol w="357949"/>
                <a:gridCol w="478946"/>
                <a:gridCol w="312576"/>
                <a:gridCol w="347866"/>
                <a:gridCol w="544486"/>
                <a:gridCol w="362992"/>
                <a:gridCol w="383159"/>
                <a:gridCol w="262162"/>
                <a:gridCol w="262162"/>
                <a:gridCol w="267202"/>
                <a:gridCol w="287369"/>
                <a:gridCol w="292409"/>
                <a:gridCol w="344086"/>
                <a:gridCol w="443656"/>
                <a:gridCol w="443656"/>
                <a:gridCol w="359211"/>
                <a:gridCol w="1961162"/>
              </a:tblGrid>
              <a:tr h="69926">
                <a:tc gridSpan="20">
                  <a:txBody>
                    <a:bodyPr/>
                    <a:lstStyle/>
                    <a:p>
                      <a:pPr algn="ctr" fontAlgn="b"/>
                      <a:r>
                        <a:rPr lang="en-US" sz="800" u="none" strike="noStrike">
                          <a:effectLst/>
                          <a:latin typeface="Calibri" panose="020F0502020204030204" pitchFamily="34" charset="0"/>
                        </a:rPr>
                        <a:t>Vent Well Flare Data  (Previous calendar day)</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5780">
                <a:tc>
                  <a:txBody>
                    <a:bodyPr/>
                    <a:lstStyle/>
                    <a:p>
                      <a:pPr algn="ctr" fontAlgn="b"/>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Date</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Reading Time</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Shut-in / flowing</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 Total End Date</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Start Time</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End Time</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Time/Hours</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Choke Size (1/64")</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Dishcharge Orifice (Inch)</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Static (PSIG)</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(PSIG)</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Diff. (Inch)</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(MCF/H)</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Gas Rate (MCF/D)</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Cumulative Gas Flared (MCF)</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Previous Flared (MCF Total)</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SIWHP (PSI)</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FWHP (PSI)</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Comments </a:t>
                      </a:r>
                      <a:endParaRPr lang="en-US" sz="800" b="1"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1,682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ORW-03</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8:58</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14:41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37.31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0.112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1,019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1,016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undergoing 5-day feasibility pumping test / Pump online/increase choke to 5.75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ORW-05</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1,026</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1-28-2014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1,097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ORW-07</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v</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58</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2-7-2014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ORW-8</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151</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2-5-2014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ORW-09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1,036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568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ORW-12</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78</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Plugged 7-15-2013 </a:t>
                      </a:r>
                      <a:endParaRPr lang="en-US" sz="800" b="0" i="0" u="none" strike="noStrike">
                        <a:solidFill>
                          <a:srgbClr val="9C000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14:56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0.90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1,549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undergoing 5-day feasibility pumping test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1,527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1,527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14:47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57.60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57.45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ORW-19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84260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3"/>
          <p:cNvSpPr>
            <a:spLocks noGrp="1" noChangeArrowheads="1"/>
          </p:cNvSpPr>
          <p:nvPr>
            <p:ph type="body" idx="1"/>
          </p:nvPr>
        </p:nvSpPr>
        <p:spPr>
          <a:xfrm>
            <a:off x="381000" y="1600200"/>
            <a:ext cx="8229600" cy="4876800"/>
          </a:xfrm>
        </p:spPr>
        <p:txBody>
          <a:bodyPr/>
          <a:lstStyle/>
          <a:p>
            <a:pPr lvl="1" eaLnBrk="1" hangingPunct="1">
              <a:buFont typeface="Arial" pitchFamily="34" charset="0"/>
              <a:buChar char="•"/>
            </a:pPr>
            <a:r>
              <a:rPr lang="en-US" sz="1600" b="1" dirty="0" smtClean="0"/>
              <a:t>Scientific Workgroup theories of cause:</a:t>
            </a:r>
          </a:p>
          <a:p>
            <a:pPr lvl="2" eaLnBrk="1" hangingPunct="1"/>
            <a:r>
              <a:rPr lang="en-US" sz="1600" dirty="0" smtClean="0"/>
              <a:t>Salt Dome moving – natural migration of gas</a:t>
            </a:r>
          </a:p>
          <a:p>
            <a:pPr lvl="2" eaLnBrk="1" hangingPunct="1"/>
            <a:r>
              <a:rPr lang="en-US" sz="1600" dirty="0" smtClean="0"/>
              <a:t>Failed cement casing in OXY #3 well</a:t>
            </a:r>
          </a:p>
          <a:p>
            <a:pPr lvl="2" eaLnBrk="1" hangingPunct="1"/>
            <a:r>
              <a:rPr lang="en-US" sz="1600" dirty="0" smtClean="0"/>
              <a:t>Cavity Failure</a:t>
            </a:r>
          </a:p>
          <a:p>
            <a:pPr lvl="2" eaLnBrk="1" hangingPunct="1"/>
            <a:r>
              <a:rPr lang="en-US" sz="1600" dirty="0" smtClean="0"/>
              <a:t>Salt / Caprock falling from top of the cavern</a:t>
            </a:r>
          </a:p>
          <a:p>
            <a:pPr lvl="3" eaLnBrk="1" hangingPunct="1"/>
            <a:r>
              <a:rPr lang="en-US" sz="1600" dirty="0" smtClean="0"/>
              <a:t>Natural</a:t>
            </a:r>
          </a:p>
          <a:p>
            <a:pPr lvl="3" eaLnBrk="1" hangingPunct="1"/>
            <a:r>
              <a:rPr lang="en-US" sz="1600" dirty="0" smtClean="0"/>
              <a:t>Man-made (including penetration into sediments by cavern)</a:t>
            </a:r>
          </a:p>
          <a:p>
            <a:pPr lvl="2" eaLnBrk="1" hangingPunct="1"/>
            <a:r>
              <a:rPr lang="en-US" sz="1600" dirty="0" smtClean="0"/>
              <a:t>Gas storage cavern connections, communications by fractures</a:t>
            </a:r>
          </a:p>
          <a:p>
            <a:pPr lvl="2" eaLnBrk="1" hangingPunct="1"/>
            <a:r>
              <a:rPr lang="en-US" sz="1600" dirty="0" smtClean="0"/>
              <a:t>Low permeability seepage of gas into OXY #3 (source unknown)</a:t>
            </a:r>
          </a:p>
          <a:p>
            <a:pPr lvl="2" eaLnBrk="1" hangingPunct="1"/>
            <a:r>
              <a:rPr lang="en-US" sz="1600" dirty="0" smtClean="0"/>
              <a:t>Regional Tectonic activity (movement on growth faults)</a:t>
            </a:r>
          </a:p>
          <a:p>
            <a:pPr lvl="2" eaLnBrk="1" hangingPunct="1"/>
            <a:r>
              <a:rPr lang="en-US" sz="1600" dirty="0" smtClean="0"/>
              <a:t>A combination of above events</a:t>
            </a:r>
          </a:p>
          <a:p>
            <a:pPr lvl="2" eaLnBrk="1" hangingPunct="1"/>
            <a:r>
              <a:rPr lang="en-US" sz="1600" dirty="0" smtClean="0"/>
              <a:t>Held monthly meeting (conference call) on 2/19/14</a:t>
            </a:r>
          </a:p>
          <a:p>
            <a:pPr marL="914400" lvl="2" indent="0" eaLnBrk="1" hangingPunct="1">
              <a:buNone/>
            </a:pPr>
            <a:endParaRPr lang="en-US" sz="1600" dirty="0" smtClean="0"/>
          </a:p>
        </p:txBody>
      </p:sp>
      <p:sp>
        <p:nvSpPr>
          <p:cNvPr id="46082" name="Rectangle 4"/>
          <p:cNvSpPr>
            <a:spLocks noGrp="1" noChangeArrowheads="1"/>
          </p:cNvSpPr>
          <p:nvPr>
            <p:ph type="title"/>
          </p:nvPr>
        </p:nvSpPr>
        <p:spPr>
          <a:xfrm>
            <a:off x="914400" y="274638"/>
            <a:ext cx="8229600" cy="1143000"/>
          </a:xfrm>
        </p:spPr>
        <p:txBody>
          <a:bodyPr/>
          <a:lstStyle/>
          <a:p>
            <a:pPr eaLnBrk="1" hangingPunct="1"/>
            <a:r>
              <a:rPr lang="en-US" sz="4000" dirty="0" smtClean="0"/>
              <a:t>Assumption Parish</a:t>
            </a:r>
            <a:r>
              <a:rPr lang="en-US" sz="1200" b="1" dirty="0" smtClean="0">
                <a:solidFill>
                  <a:srgbClr val="FF0000"/>
                </a:solidFill>
              </a:rPr>
              <a:t>     </a:t>
            </a:r>
            <a:r>
              <a:rPr lang="en-US" sz="4000" dirty="0" smtClean="0"/>
              <a:t/>
            </a:r>
            <a:br>
              <a:rPr lang="en-US" sz="4000" dirty="0" smtClean="0"/>
            </a:br>
            <a:r>
              <a:rPr lang="en-US" sz="4000" dirty="0" smtClean="0"/>
              <a:t>Scientific Situation Summary</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30</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457200" y="1828800"/>
            <a:ext cx="8229600" cy="4724400"/>
          </a:xfrm>
        </p:spPr>
        <p:txBody>
          <a:bodyPr/>
          <a:lstStyle/>
          <a:p>
            <a:pPr marL="0" indent="0" eaLnBrk="1" hangingPunct="1">
              <a:buNone/>
            </a:pPr>
            <a:r>
              <a:rPr lang="en-US" sz="2400" b="1" dirty="0" smtClean="0"/>
              <a:t>DNR: </a:t>
            </a:r>
          </a:p>
          <a:p>
            <a:pPr lvl="1" eaLnBrk="1" hangingPunct="1">
              <a:buFont typeface="Arial" pitchFamily="34" charset="0"/>
              <a:buChar char="•"/>
            </a:pPr>
            <a:r>
              <a:rPr lang="en-US" sz="1200" dirty="0" smtClean="0"/>
              <a:t>Texas Brine conducting hydrocarbon removal operations</a:t>
            </a:r>
          </a:p>
          <a:p>
            <a:pPr lvl="1" eaLnBrk="1" hangingPunct="1">
              <a:buFont typeface="Arial" pitchFamily="34" charset="0"/>
              <a:buChar char="•"/>
            </a:pPr>
            <a:r>
              <a:rPr lang="en-US" sz="1200" dirty="0" smtClean="0"/>
              <a:t>Perform oversight of operations at investigatory well, observation/vent well and sink hole (day light hours)</a:t>
            </a:r>
          </a:p>
          <a:p>
            <a:pPr lvl="1" eaLnBrk="1" hangingPunct="1">
              <a:buFont typeface="Arial" pitchFamily="34" charset="0"/>
              <a:buChar char="•"/>
            </a:pPr>
            <a:r>
              <a:rPr lang="en-US" sz="1200" dirty="0" smtClean="0"/>
              <a:t>Staff providing assist Assumption Parish Incident Commander and DEQ with bubble site monitoring, community air monitoring, and in-home monitoring </a:t>
            </a:r>
          </a:p>
          <a:p>
            <a:pPr lvl="1" eaLnBrk="1" hangingPunct="1">
              <a:buFont typeface="Arial" pitchFamily="34" charset="0"/>
              <a:buChar char="•"/>
            </a:pPr>
            <a:r>
              <a:rPr lang="en-US" sz="1200" dirty="0" smtClean="0"/>
              <a:t>Reviewing analysis of water samples from water wells screened in Mississippi River Alluvial aquifer</a:t>
            </a:r>
          </a:p>
          <a:p>
            <a:pPr lvl="1" eaLnBrk="1" hangingPunct="1">
              <a:buFont typeface="Arial" pitchFamily="34" charset="0"/>
              <a:buChar char="•"/>
            </a:pPr>
            <a:r>
              <a:rPr lang="en-US" sz="1200" dirty="0" smtClean="0"/>
              <a:t>Continue source investigation and file reviews</a:t>
            </a:r>
          </a:p>
          <a:p>
            <a:pPr lvl="1" eaLnBrk="1" hangingPunct="1">
              <a:buFont typeface="Arial" pitchFamily="34" charset="0"/>
              <a:buChar char="•"/>
            </a:pPr>
            <a:r>
              <a:rPr lang="en-US" sz="1200" dirty="0" smtClean="0"/>
              <a:t>Coordinate and provide information to science team</a:t>
            </a:r>
          </a:p>
          <a:p>
            <a:pPr lvl="1">
              <a:buFont typeface="Arial" pitchFamily="34" charset="0"/>
              <a:buChar char="•"/>
            </a:pPr>
            <a:r>
              <a:rPr lang="en-US" sz="1200" dirty="0" smtClean="0"/>
              <a:t>Dome operators proceeding to implement their Shallow Geology, Aquifer, and Caprock Characterization Plan</a:t>
            </a:r>
          </a:p>
          <a:p>
            <a:pPr lvl="1">
              <a:buFont typeface="Arial" pitchFamily="34" charset="0"/>
              <a:buChar char="•"/>
            </a:pPr>
            <a:r>
              <a:rPr lang="en-US" sz="1200" dirty="0" smtClean="0"/>
              <a:t>CB&amp;I to collect pressure readings from the shallow water Geoprobes</a:t>
            </a:r>
          </a:p>
          <a:p>
            <a:pPr lvl="1">
              <a:buFont typeface="Arial" pitchFamily="34" charset="0"/>
              <a:buChar char="•"/>
            </a:pPr>
            <a:r>
              <a:rPr lang="en-US" sz="1200" dirty="0" smtClean="0"/>
              <a:t>CB&amp;I continues to evaluate the production of formation gas from the vent wells</a:t>
            </a:r>
          </a:p>
          <a:p>
            <a:pPr lvl="1">
              <a:buFont typeface="Arial" pitchFamily="34" charset="0"/>
              <a:buChar char="•"/>
            </a:pPr>
            <a:r>
              <a:rPr lang="en-US" sz="1200" dirty="0" smtClean="0"/>
              <a:t>November 12, 2012 emergency order from the Commissioner of Conservation:</a:t>
            </a:r>
          </a:p>
          <a:p>
            <a:pPr lvl="2"/>
            <a:r>
              <a:rPr lang="en-US" sz="1200" dirty="0" smtClean="0"/>
              <a:t>Homes – Ventilation improvements in unventilated, unoccupied, enclosed spaces</a:t>
            </a:r>
          </a:p>
          <a:p>
            <a:pPr lvl="3"/>
            <a:r>
              <a:rPr lang="en-US" sz="1200" dirty="0" smtClean="0"/>
              <a:t>Gas Monitors</a:t>
            </a:r>
          </a:p>
          <a:p>
            <a:pPr lvl="2"/>
            <a:r>
              <a:rPr lang="en-US" sz="1200" dirty="0" smtClean="0"/>
              <a:t>Texas Brine’s contractor is Installing pressure monitoring wells with DNR oversight.</a:t>
            </a:r>
          </a:p>
          <a:p>
            <a:pPr lvl="2"/>
            <a:r>
              <a:rPr lang="en-US" sz="1200" dirty="0" smtClean="0"/>
              <a:t>Develop plan for mitigation problem over area</a:t>
            </a:r>
          </a:p>
          <a:p>
            <a:pPr lvl="2"/>
            <a:r>
              <a:rPr lang="en-US" sz="1200" dirty="0" smtClean="0"/>
              <a:t>Contain dissolved contamination from flowing into Bayou Corne</a:t>
            </a:r>
          </a:p>
          <a:p>
            <a:pPr lvl="1"/>
            <a:endParaRPr lang="en-US" sz="1200" dirty="0" smtClean="0">
              <a:solidFill>
                <a:srgbClr val="FF0000"/>
              </a:solidFill>
            </a:endParaRPr>
          </a:p>
          <a:p>
            <a:pPr lvl="1"/>
            <a:endParaRPr lang="en-US" sz="1400" dirty="0" smtClean="0">
              <a:solidFill>
                <a:srgbClr val="FF0000"/>
              </a:solidFill>
            </a:endParaRPr>
          </a:p>
          <a:p>
            <a:pPr lvl="1">
              <a:buFontTx/>
              <a:buNone/>
            </a:pPr>
            <a:endParaRPr lang="en-US" sz="1400" dirty="0" smtClean="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31</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smtClean="0">
                <a:solidFill>
                  <a:srgbClr val="FF0000"/>
                </a:solidFill>
              </a:rPr>
              <a:t>(14-18 Mar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9" name="TextBox 8"/>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32</a:t>
            </a:fld>
            <a:endParaRPr lang="en-US" dirty="0"/>
          </a:p>
        </p:txBody>
      </p:sp>
      <p:pic>
        <p:nvPicPr>
          <p:cNvPr id="6" name="Picture 5"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7"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(14-18 Mar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7"/>
          <p:cNvSpPr/>
          <p:nvPr/>
        </p:nvSpPr>
        <p:spPr>
          <a:xfrm>
            <a:off x="304800" y="1794808"/>
            <a:ext cx="8534400" cy="2492990"/>
          </a:xfrm>
          <a:prstGeom prst="rect">
            <a:avLst/>
          </a:prstGeom>
        </p:spPr>
        <p:txBody>
          <a:bodyPr wrap="square">
            <a:spAutoFit/>
          </a:bodyPr>
          <a:lstStyle/>
          <a:p>
            <a:r>
              <a:rPr lang="en-US" sz="1200" b="1" dirty="0" smtClean="0">
                <a:latin typeface="Calibri" panose="020F0502020204030204" pitchFamily="34" charset="0"/>
              </a:rPr>
              <a:t>DNR (Cont’d)</a:t>
            </a:r>
          </a:p>
          <a:p>
            <a:pPr lvl="1">
              <a:buFont typeface="Arial" pitchFamily="34" charset="0"/>
              <a:buChar char="•"/>
            </a:pPr>
            <a:r>
              <a:rPr lang="en-US" sz="1200" dirty="0" smtClean="0">
                <a:latin typeface="Calibri" pitchFamily="34" charset="0"/>
              </a:rPr>
              <a:t> Texas Brine contractor to maintain antennas &amp; repeaters for in-home monitoring</a:t>
            </a:r>
          </a:p>
          <a:p>
            <a:pPr lvl="1">
              <a:buFont typeface="Arial" pitchFamily="34" charset="0"/>
              <a:buChar char="•"/>
            </a:pPr>
            <a:r>
              <a:rPr lang="en-US" sz="1200" dirty="0" smtClean="0">
                <a:latin typeface="Calibri" pitchFamily="34" charset="0"/>
              </a:rPr>
              <a:t> Texas Brine contractor to maintain in-home monitors.</a:t>
            </a:r>
          </a:p>
          <a:p>
            <a:pPr lvl="1">
              <a:buFont typeface="Arial" pitchFamily="34" charset="0"/>
              <a:buChar char="•"/>
            </a:pPr>
            <a:r>
              <a:rPr lang="en-US" sz="1200" dirty="0" smtClean="0">
                <a:latin typeface="Calibri" pitchFamily="34" charset="0"/>
              </a:rPr>
              <a:t> BRC continues to evaluate data and provide recommended requirements </a:t>
            </a:r>
          </a:p>
          <a:p>
            <a:pPr lvl="1">
              <a:buFont typeface="Arial" pitchFamily="34" charset="0"/>
              <a:buChar char="•"/>
            </a:pPr>
            <a:r>
              <a:rPr lang="en-US" sz="1200" dirty="0" smtClean="0">
                <a:latin typeface="Calibri" pitchFamily="34" charset="0"/>
              </a:rPr>
              <a:t> Monitoring under slab venting installation</a:t>
            </a:r>
          </a:p>
          <a:p>
            <a:pPr lvl="1">
              <a:buFont typeface="Arial" pitchFamily="34" charset="0"/>
              <a:buChar char="•"/>
            </a:pPr>
            <a:r>
              <a:rPr lang="en-US" sz="1200" dirty="0" smtClean="0">
                <a:latin typeface="Calibri" pitchFamily="34" charset="0"/>
              </a:rPr>
              <a:t> Weekly surveys</a:t>
            </a:r>
          </a:p>
          <a:p>
            <a:pPr lvl="1">
              <a:buFont typeface="Arial" pitchFamily="34" charset="0"/>
              <a:buChar char="•"/>
            </a:pPr>
            <a:r>
              <a:rPr lang="en-US" sz="1200" dirty="0" smtClean="0">
                <a:solidFill>
                  <a:srgbClr val="FF0000"/>
                </a:solidFill>
                <a:latin typeface="Calibri" pitchFamily="34" charset="0"/>
              </a:rPr>
              <a:t> Continue engineering planning, placement of sand and clay,  and geotextile material on South Berm re-route</a:t>
            </a:r>
          </a:p>
          <a:p>
            <a:pPr lvl="1">
              <a:buFont typeface="Arial" pitchFamily="34" charset="0"/>
              <a:buChar char="•"/>
            </a:pPr>
            <a:r>
              <a:rPr lang="en-US" sz="1200" dirty="0" smtClean="0">
                <a:solidFill>
                  <a:srgbClr val="FF0000"/>
                </a:solidFill>
                <a:latin typeface="Calibri" pitchFamily="34" charset="0"/>
              </a:rPr>
              <a:t> Surveying subsidence rods at ORW-21 as part of de-watering test</a:t>
            </a:r>
          </a:p>
          <a:p>
            <a:pPr lvl="1">
              <a:buFont typeface="Arial" pitchFamily="34" charset="0"/>
              <a:buChar char="•"/>
            </a:pPr>
            <a:r>
              <a:rPr lang="en-US" sz="1200" dirty="0">
                <a:solidFill>
                  <a:srgbClr val="FF0000"/>
                </a:solidFill>
                <a:latin typeface="Calibri" pitchFamily="34" charset="0"/>
              </a:rPr>
              <a:t> </a:t>
            </a:r>
            <a:r>
              <a:rPr lang="en-US" sz="1200" dirty="0" smtClean="0">
                <a:solidFill>
                  <a:srgbClr val="FF0000"/>
                </a:solidFill>
                <a:latin typeface="Calibri" pitchFamily="34" charset="0"/>
              </a:rPr>
              <a:t>Continue de-watering test at ORW-21</a:t>
            </a:r>
          </a:p>
          <a:p>
            <a:pPr lvl="1">
              <a:buFont typeface="Arial" pitchFamily="34" charset="0"/>
              <a:buChar char="•"/>
            </a:pPr>
            <a:r>
              <a:rPr lang="en-US" sz="1200" dirty="0">
                <a:solidFill>
                  <a:srgbClr val="FF0000"/>
                </a:solidFill>
                <a:latin typeface="Calibri" pitchFamily="34" charset="0"/>
              </a:rPr>
              <a:t> </a:t>
            </a:r>
            <a:r>
              <a:rPr lang="en-US" sz="1200" dirty="0" smtClean="0">
                <a:solidFill>
                  <a:srgbClr val="FF0000"/>
                </a:solidFill>
                <a:latin typeface="Calibri" pitchFamily="34" charset="0"/>
              </a:rPr>
              <a:t>Continue 5-day ORW de-watering test at ORW-30, 14, 4</a:t>
            </a:r>
          </a:p>
          <a:p>
            <a:pPr lvl="1">
              <a:buFont typeface="Arial" pitchFamily="34" charset="0"/>
              <a:buChar char="•"/>
            </a:pPr>
            <a:r>
              <a:rPr lang="en-US" sz="1200" dirty="0">
                <a:solidFill>
                  <a:srgbClr val="FF0000"/>
                </a:solidFill>
                <a:latin typeface="Calibri" pitchFamily="34" charset="0"/>
              </a:rPr>
              <a:t> </a:t>
            </a:r>
            <a:r>
              <a:rPr lang="en-US" sz="1200" dirty="0" smtClean="0">
                <a:solidFill>
                  <a:srgbClr val="FF0000"/>
                </a:solidFill>
                <a:latin typeface="Calibri" pitchFamily="34" charset="0"/>
              </a:rPr>
              <a:t>Continue 5-day de-watering test at ORW-26</a:t>
            </a:r>
          </a:p>
          <a:p>
            <a:pPr lvl="1">
              <a:buFont typeface="Arial" pitchFamily="34" charset="0"/>
              <a:buChar char="•"/>
            </a:pPr>
            <a:r>
              <a:rPr lang="en-US" sz="1200" dirty="0" smtClean="0">
                <a:solidFill>
                  <a:srgbClr val="FF0000"/>
                </a:solidFill>
                <a:latin typeface="Calibri" pitchFamily="34" charset="0"/>
              </a:rPr>
              <a:t> Log OG3A</a:t>
            </a:r>
          </a:p>
          <a:p>
            <a:pPr lvl="1">
              <a:buFont typeface="Arial" pitchFamily="34" charset="0"/>
              <a:buChar char="•"/>
            </a:pPr>
            <a:r>
              <a:rPr lang="en-US" sz="1200" dirty="0">
                <a:solidFill>
                  <a:srgbClr val="FF0000"/>
                </a:solidFill>
                <a:latin typeface="Calibri" pitchFamily="34" charset="0"/>
              </a:rPr>
              <a:t> </a:t>
            </a:r>
            <a:r>
              <a:rPr lang="en-US" sz="1200" dirty="0" smtClean="0">
                <a:solidFill>
                  <a:srgbClr val="FF0000"/>
                </a:solidFill>
                <a:latin typeface="Calibri" pitchFamily="34" charset="0"/>
              </a:rPr>
              <a:t>Begin P&amp;A of PVWs starting with PVW-04</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0" name="TextBox 9"/>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390525" y="1490662"/>
            <a:ext cx="8229600" cy="4572000"/>
          </a:xfrm>
          <a:ln>
            <a:miter lim="800000"/>
            <a:headEnd/>
            <a:tailEnd/>
          </a:ln>
        </p:spPr>
        <p:txBody>
          <a:bodyPr/>
          <a:lstStyle/>
          <a:p>
            <a:pPr eaLnBrk="1" hangingPunct="1">
              <a:defRPr/>
            </a:pPr>
            <a:r>
              <a:rPr lang="en-US" sz="2400" b="1" dirty="0" smtClean="0"/>
              <a:t>DEQ:</a:t>
            </a:r>
          </a:p>
          <a:p>
            <a:pPr lvl="1" eaLnBrk="1" hangingPunct="1">
              <a:buFont typeface="Arial" pitchFamily="34" charset="0"/>
              <a:buChar char="•"/>
              <a:defRPr/>
            </a:pPr>
            <a:r>
              <a:rPr lang="en-US" sz="1400" dirty="0" smtClean="0"/>
              <a:t>Continue to conduct air and water quality monitoring in the community and in the area of the bubbling in Bayou Corne, Triche Canal, and Grand Bayou</a:t>
            </a:r>
          </a:p>
          <a:p>
            <a:pPr lvl="1" eaLnBrk="1" hangingPunct="1">
              <a:buFont typeface="Arial" pitchFamily="34" charset="0"/>
              <a:buChar char="•"/>
              <a:defRPr/>
            </a:pPr>
            <a:r>
              <a:rPr lang="en-US" sz="1400" dirty="0" smtClean="0"/>
              <a:t>Continue to offer indoor air monitoring to residents who complete the Rite of Passage form from the Parish. Residents desiring indoor home monitoring may call DEQ @ (225) 219-3015</a:t>
            </a:r>
          </a:p>
          <a:p>
            <a:pPr lvl="1" eaLnBrk="1" hangingPunct="1">
              <a:buFont typeface="Arial" pitchFamily="34" charset="0"/>
              <a:buChar char="•"/>
              <a:defRPr/>
            </a:pPr>
            <a:r>
              <a:rPr lang="en-US" sz="1400" dirty="0" smtClean="0"/>
              <a:t>Pursuant to the DNR press release dated 11/7/2012 regarding the pressure in some geoprobes, LDEQ will conduct indoor air monitoring as requested at residential homes in the Bayou Corne community.  </a:t>
            </a:r>
          </a:p>
          <a:p>
            <a:pPr lvl="1" eaLnBrk="1" hangingPunct="1">
              <a:buFont typeface="Arial" pitchFamily="34" charset="0"/>
              <a:buChar char="•"/>
              <a:defRPr/>
            </a:pPr>
            <a:r>
              <a:rPr lang="en-US" sz="1400" dirty="0" smtClean="0"/>
              <a:t>Conduct any test required by scientific group to aid in source/cause identification </a:t>
            </a:r>
          </a:p>
          <a:p>
            <a:pPr lvl="1">
              <a:buFont typeface="Arial" pitchFamily="34" charset="0"/>
              <a:buChar char="•"/>
              <a:defRPr/>
            </a:pPr>
            <a:r>
              <a:rPr lang="en-US" sz="1400" dirty="0" smtClean="0"/>
              <a:t>Provide oversight of Texas Brine’s efforts to conduct hydrocarbon removal at the slurry site.</a:t>
            </a:r>
          </a:p>
          <a:p>
            <a:pPr lvl="1" eaLnBrk="1" hangingPunct="1">
              <a:buFont typeface="Arial" pitchFamily="34" charset="0"/>
              <a:buChar char="•"/>
              <a:defRPr/>
            </a:pPr>
            <a:r>
              <a:rPr lang="en-US" sz="1400" dirty="0" smtClean="0"/>
              <a:t>Provide oversight and review of Texas Brine’s air and water quality monitoring efforts. </a:t>
            </a:r>
          </a:p>
          <a:p>
            <a:pPr lvl="1" eaLnBrk="1" hangingPunct="1">
              <a:buFont typeface="Arial" pitchFamily="34" charset="0"/>
              <a:buChar char="•"/>
              <a:defRPr/>
            </a:pPr>
            <a:r>
              <a:rPr lang="en-US" sz="1400" dirty="0" smtClean="0"/>
              <a:t>Continue to visually monitor conditions of the booms and general conditions of the slurry area from the well pad.  </a:t>
            </a:r>
          </a:p>
          <a:p>
            <a:pPr lvl="1" eaLnBrk="1" hangingPunct="1">
              <a:buFont typeface="Arial" pitchFamily="34" charset="0"/>
              <a:buChar char="•"/>
              <a:defRPr/>
            </a:pPr>
            <a:r>
              <a:rPr lang="en-US" sz="1400" dirty="0" smtClean="0"/>
              <a:t>Perform Bayou </a:t>
            </a:r>
            <a:r>
              <a:rPr lang="en-US" sz="1400" dirty="0" err="1" smtClean="0"/>
              <a:t>Corne</a:t>
            </a:r>
            <a:r>
              <a:rPr lang="en-US" sz="1400" dirty="0" smtClean="0"/>
              <a:t> water quality background sampling (non-bubbling)</a:t>
            </a:r>
          </a:p>
          <a:p>
            <a:pPr lvl="1" eaLnBrk="1" hangingPunct="1">
              <a:buFontTx/>
              <a:buNone/>
              <a:defRPr/>
            </a:pPr>
            <a:endParaRPr lang="en-US" dirty="0" smtClean="0"/>
          </a:p>
          <a:p>
            <a:pPr lvl="1" eaLnBrk="1" hangingPunct="1">
              <a:buFontTx/>
              <a:buNone/>
              <a:defRPr/>
            </a:pPr>
            <a:endParaRPr lang="en-US" sz="1600" dirty="0" smtClean="0"/>
          </a:p>
        </p:txBody>
      </p:sp>
      <p:sp>
        <p:nvSpPr>
          <p:cNvPr id="7" name="Slide Number Placeholder 6"/>
          <p:cNvSpPr>
            <a:spLocks noGrp="1"/>
          </p:cNvSpPr>
          <p:nvPr>
            <p:ph type="sldNum" sz="quarter" idx="12"/>
          </p:nvPr>
        </p:nvSpPr>
        <p:spPr/>
        <p:txBody>
          <a:bodyPr/>
          <a:lstStyle/>
          <a:p>
            <a:pPr>
              <a:defRPr/>
            </a:pPr>
            <a:fld id="{59E5A111-8442-4562-95B9-C7FFCF828EA0}" type="slidenum">
              <a:rPr lang="en-US" smtClean="0"/>
              <a:pPr>
                <a:defRPr/>
              </a:pPr>
              <a:t>33</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10"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(14-18 Mar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9"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34987526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1600201"/>
            <a:ext cx="8229600" cy="4343400"/>
          </a:xfrm>
        </p:spPr>
        <p:txBody>
          <a:bodyPr>
            <a:normAutofit/>
          </a:bodyPr>
          <a:lstStyle/>
          <a:p>
            <a:pPr eaLnBrk="1" hangingPunct="1">
              <a:defRPr/>
            </a:pPr>
            <a:r>
              <a:rPr lang="en-US" sz="2400" b="1" dirty="0" smtClean="0"/>
              <a:t>DHH / Office of Public Health</a:t>
            </a:r>
          </a:p>
          <a:p>
            <a:pPr lvl="1">
              <a:buFont typeface="Arial" pitchFamily="34" charset="0"/>
              <a:buChar char="•"/>
            </a:pPr>
            <a:r>
              <a:rPr lang="en-US" sz="1800" dirty="0" smtClean="0"/>
              <a:t>DHH will continue to review and analyze environmental sample data as provided by the Louisiana Department of Environmental Quality (LDEQ), for any chemical findings that would indicate a potential public health risk.  </a:t>
            </a:r>
          </a:p>
          <a:p>
            <a:pPr lvl="1">
              <a:buFont typeface="Arial" pitchFamily="34" charset="0"/>
              <a:buChar char="•"/>
            </a:pPr>
            <a:r>
              <a:rPr lang="en-US" sz="1800" dirty="0" smtClean="0"/>
              <a:t>DHH Safe Drinking Water Program will continue to monitor the incident for any reports of the expansion of the slurry/hole to ensure that water distribution underground piping is not compromised.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34</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(14-18 Mar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2139864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p:txBody>
          <a:bodyPr>
            <a:normAutofit/>
          </a:bodyPr>
          <a:lstStyle/>
          <a:p>
            <a:pPr eaLnBrk="1" hangingPunct="1"/>
            <a:r>
              <a:rPr lang="en-US" sz="2400" b="1" dirty="0" smtClean="0"/>
              <a:t>DHH / Office of Public Health:</a:t>
            </a:r>
          </a:p>
          <a:p>
            <a:pPr lvl="1">
              <a:buFont typeface="Arial" pitchFamily="34" charset="0"/>
              <a:buChar char="•"/>
            </a:pPr>
            <a:r>
              <a:rPr lang="en-US" sz="1800" dirty="0" smtClean="0"/>
              <a:t>DHH/OPH will continue to participate in meetings with GOHSEP and Assumption Parish to maintain visibility and operational readiness for any potential public health concerns.</a:t>
            </a:r>
          </a:p>
          <a:p>
            <a:pPr lvl="1">
              <a:buNone/>
            </a:pPr>
            <a:endParaRPr lang="en-US" dirty="0"/>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35</a:t>
            </a:fld>
            <a:endParaRPr lang="en-US" dirty="0"/>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(14-18 Mar 14)</a:t>
            </a:r>
            <a:r>
              <a:rPr lang="en-US" sz="2800" dirty="0" smtClean="0"/>
              <a:t/>
            </a:r>
            <a:br>
              <a:rPr lang="en-US" sz="2800" dirty="0" smtClean="0"/>
            </a:br>
            <a:r>
              <a:rPr lang="en-US" sz="2800" dirty="0" smtClean="0"/>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13721957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36</a:t>
            </a:fld>
            <a:endParaRPr lang="en-US" dirty="0"/>
          </a:p>
        </p:txBody>
      </p:sp>
      <p:pic>
        <p:nvPicPr>
          <p:cNvPr id="8" name="Picture 7"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a:spLocks noGrp="1" noChangeArrowheads="1"/>
          </p:cNvSpPr>
          <p:nvPr>
            <p:ph type="title"/>
          </p:nvPr>
        </p:nvSpPr>
        <p:spPr>
          <a:xfrm>
            <a:off x="838200" y="152400"/>
            <a:ext cx="8229600" cy="1371600"/>
          </a:xfrm>
          <a:noFill/>
        </p:spPr>
        <p:txBody>
          <a:bodyPr>
            <a:noAutofit/>
          </a:bodyPr>
          <a:lstStyle/>
          <a:p>
            <a:r>
              <a:rPr lang="en-US" sz="2800" dirty="0" smtClean="0"/>
              <a:t>Next</a:t>
            </a:r>
            <a:br>
              <a:rPr lang="en-US" sz="2800" dirty="0" smtClean="0"/>
            </a:br>
            <a:r>
              <a:rPr lang="en-US" sz="2800" dirty="0" smtClean="0"/>
              <a:t> Operational Period </a:t>
            </a:r>
            <a:r>
              <a:rPr lang="en-US" sz="2800" dirty="0">
                <a:solidFill>
                  <a:srgbClr val="FF0000"/>
                </a:solidFill>
              </a:rPr>
              <a:t>(14-18 Mar 14)</a:t>
            </a:r>
            <a:r>
              <a:rPr lang="en-US" sz="2800" dirty="0" smtClean="0"/>
              <a:t/>
            </a:r>
            <a:br>
              <a:rPr lang="en-US" sz="2800" dirty="0" smtClean="0"/>
            </a:br>
            <a:r>
              <a:rPr lang="en-US" sz="2800" dirty="0" smtClean="0"/>
              <a:t>Incident Action Plan</a:t>
            </a:r>
          </a:p>
        </p:txBody>
      </p:sp>
      <p:sp>
        <p:nvSpPr>
          <p:cNvPr id="10" name="Rectangle 3"/>
          <p:cNvSpPr txBox="1">
            <a:spLocks noChangeArrowheads="1"/>
          </p:cNvSpPr>
          <p:nvPr/>
        </p:nvSpPr>
        <p:spPr bwMode="auto">
          <a:xfrm>
            <a:off x="457200" y="1570037"/>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eaLnBrk="1" hangingPunct="1"/>
            <a:r>
              <a:rPr lang="en-US" sz="3600" b="1" kern="0" dirty="0" smtClean="0"/>
              <a:t>DOTD:</a:t>
            </a:r>
          </a:p>
          <a:p>
            <a:pPr lvl="1">
              <a:buFont typeface="Arial" pitchFamily="34" charset="0"/>
              <a:buChar char="•"/>
            </a:pPr>
            <a:r>
              <a:rPr lang="en-US" sz="1000" kern="0" dirty="0"/>
              <a:t>Continue daily observation of road and bridges</a:t>
            </a:r>
          </a:p>
          <a:p>
            <a:pPr lvl="1">
              <a:buFont typeface="Arial" pitchFamily="34" charset="0"/>
              <a:buChar char="•"/>
            </a:pPr>
            <a:r>
              <a:rPr lang="en-US" sz="1000" kern="0" dirty="0"/>
              <a:t>Will continue observation and analysis of deformation spots along Hwy 70 in evacuation zone</a:t>
            </a:r>
          </a:p>
          <a:p>
            <a:pPr lvl="1">
              <a:buFont typeface="Arial" pitchFamily="34" charset="0"/>
              <a:buChar char="•"/>
            </a:pPr>
            <a:r>
              <a:rPr lang="en-US" sz="1000" kern="0" dirty="0"/>
              <a:t>Continuous monitoring of Hwy 70 with instrumentation </a:t>
            </a:r>
          </a:p>
          <a:p>
            <a:pPr lvl="1">
              <a:buFont typeface="Arial" pitchFamily="34" charset="0"/>
              <a:buChar char="•"/>
            </a:pPr>
            <a:r>
              <a:rPr lang="en-US" sz="1000" kern="0" dirty="0">
                <a:solidFill>
                  <a:srgbClr val="FF0000"/>
                </a:solidFill>
              </a:rPr>
              <a:t>Continue observation and analysis of Hwy 69</a:t>
            </a:r>
          </a:p>
          <a:p>
            <a:pPr lvl="1">
              <a:buFont typeface="Arial" pitchFamily="34" charset="0"/>
              <a:buChar char="•"/>
            </a:pPr>
            <a:r>
              <a:rPr lang="en-US" sz="1000" kern="0" dirty="0">
                <a:solidFill>
                  <a:srgbClr val="FF0000"/>
                </a:solidFill>
              </a:rPr>
              <a:t>Continue establishing a fifth CORS site in the Bayou </a:t>
            </a:r>
            <a:r>
              <a:rPr lang="en-US" sz="1000" kern="0" dirty="0" err="1">
                <a:solidFill>
                  <a:srgbClr val="FF0000"/>
                </a:solidFill>
              </a:rPr>
              <a:t>Corne</a:t>
            </a:r>
            <a:r>
              <a:rPr lang="en-US" sz="1000" kern="0" dirty="0">
                <a:solidFill>
                  <a:srgbClr val="FF0000"/>
                </a:solidFill>
              </a:rPr>
              <a:t> area</a:t>
            </a:r>
          </a:p>
        </p:txBody>
      </p:sp>
      <p:sp>
        <p:nvSpPr>
          <p:cNvPr id="11"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extLst>
      <p:ext uri="{BB962C8B-B14F-4D97-AF65-F5344CB8AC3E}">
        <p14:creationId xmlns:p14="http://schemas.microsoft.com/office/powerpoint/2010/main" val="19636491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457200" y="1600200"/>
            <a:ext cx="8229600" cy="4724400"/>
          </a:xfrm>
        </p:spPr>
        <p:txBody>
          <a:bodyPr/>
          <a:lstStyle/>
          <a:p>
            <a:pPr eaLnBrk="1" hangingPunct="1"/>
            <a:r>
              <a:rPr lang="en-US" sz="2400" b="1" dirty="0" smtClean="0"/>
              <a:t>Scientific Group: </a:t>
            </a:r>
          </a:p>
          <a:p>
            <a:pPr lvl="1" eaLnBrk="1" hangingPunct="1">
              <a:buFont typeface="Arial" pitchFamily="34" charset="0"/>
              <a:buChar char="•"/>
            </a:pPr>
            <a:r>
              <a:rPr lang="en-US" sz="1800" dirty="0" smtClean="0"/>
              <a:t>Analyzing groundwater sample analyses</a:t>
            </a:r>
          </a:p>
          <a:p>
            <a:pPr lvl="1" eaLnBrk="1" hangingPunct="1">
              <a:buFont typeface="Arial" pitchFamily="34" charset="0"/>
              <a:buChar char="•"/>
            </a:pPr>
            <a:r>
              <a:rPr lang="en-US" sz="1800" dirty="0" smtClean="0"/>
              <a:t>Evaluate issues as they arise</a:t>
            </a:r>
          </a:p>
          <a:p>
            <a:pPr lvl="1" eaLnBrk="1" hangingPunct="1">
              <a:buFont typeface="Arial" pitchFamily="34" charset="0"/>
              <a:buChar char="•"/>
            </a:pPr>
            <a:r>
              <a:rPr lang="en-US" sz="1800" dirty="0" smtClean="0"/>
              <a:t>Continue to provide information to the UCG</a:t>
            </a:r>
          </a:p>
          <a:p>
            <a:pPr lvl="1" eaLnBrk="1" hangingPunct="1">
              <a:buFont typeface="Arial" pitchFamily="34" charset="0"/>
              <a:buChar char="•"/>
            </a:pPr>
            <a:r>
              <a:rPr lang="en-US" sz="1800" dirty="0" smtClean="0"/>
              <a:t>Anyone can submit information at any time for science team evaluation by sending an email to </a:t>
            </a:r>
            <a:r>
              <a:rPr lang="en-US" sz="1800" dirty="0" smtClean="0">
                <a:hlinkClick r:id="rId3"/>
              </a:rPr>
              <a:t>askgohsep@la.gov</a:t>
            </a:r>
            <a:r>
              <a:rPr lang="en-US" sz="1800" dirty="0" smtClean="0"/>
              <a:t>  </a:t>
            </a:r>
          </a:p>
          <a:p>
            <a:pPr lvl="1" eaLnBrk="1" hangingPunct="1">
              <a:buFont typeface="Arial" pitchFamily="34" charset="0"/>
              <a:buChar char="•"/>
            </a:pPr>
            <a:r>
              <a:rPr lang="en-US" sz="1800" dirty="0" smtClean="0"/>
              <a:t>Additional members added to the team as needed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37</a:t>
            </a:fld>
            <a:endParaRPr lang="en-US" dirty="0"/>
          </a:p>
        </p:txBody>
      </p:sp>
      <p:pic>
        <p:nvPicPr>
          <p:cNvPr id="7" name="Picture 6" descr="OEP.JPG"/>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9" name="Rectangle 4"/>
          <p:cNvSpPr txBox="1">
            <a:spLocks noChangeArrowheads="1"/>
          </p:cNvSpPr>
          <p:nvPr/>
        </p:nvSpPr>
        <p:spPr>
          <a:xfrm>
            <a:off x="838200" y="152400"/>
            <a:ext cx="8229600" cy="1371600"/>
          </a:xfrm>
          <a:prstGeom prst="rect">
            <a:avLst/>
          </a:prstGeom>
          <a:noFill/>
        </p:spPr>
        <p:txBody>
          <a:bodyPr>
            <a:noAutofit/>
          </a:bodyPr>
          <a:lstStyle/>
          <a:p>
            <a:pPr lvl="0" algn="ctr" eaLnBrk="0" hangingPunct="0">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Next</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 Operational Period </a:t>
            </a:r>
            <a:r>
              <a:rPr lang="en-US" sz="2800" dirty="0">
                <a:solidFill>
                  <a:srgbClr val="FF0000"/>
                </a:solidFill>
              </a:rPr>
              <a:t>(14-18 Mar 14)</a:t>
            </a:r>
            <a:r>
              <a:rPr kumimoji="0" lang="en-US" sz="2800" b="0" i="0" u="none" strike="noStrike" kern="0" cap="none" spc="0" normalizeH="0" baseline="0" noProof="0" dirty="0" smtClean="0">
                <a:ln>
                  <a:noFill/>
                </a:ln>
                <a:solidFill>
                  <a:schemeClr val="tx2"/>
                </a:solidFill>
                <a:effectLst/>
                <a:uLnTx/>
                <a:uFillTx/>
                <a:latin typeface="+mj-lt"/>
                <a:ea typeface="+mj-ea"/>
                <a:cs typeface="+mj-cs"/>
              </a:rPr>
              <a:t/>
            </a:r>
            <a:br>
              <a:rPr kumimoji="0" lang="en-US" sz="2800" b="0" i="0" u="none" strike="noStrike" kern="0" cap="none" spc="0" normalizeH="0" baseline="0" noProof="0" dirty="0" smtClean="0">
                <a:ln>
                  <a:noFill/>
                </a:ln>
                <a:solidFill>
                  <a:schemeClr val="tx2"/>
                </a:solidFill>
                <a:effectLst/>
                <a:uLnTx/>
                <a:uFillTx/>
                <a:latin typeface="+mj-lt"/>
                <a:ea typeface="+mj-ea"/>
                <a:cs typeface="+mj-cs"/>
              </a:rPr>
            </a:br>
            <a:r>
              <a:rPr kumimoji="0" lang="en-US" sz="2800" b="0" i="0" u="none" strike="noStrike" kern="0" cap="none" spc="0" normalizeH="0" baseline="0" noProof="0" dirty="0" smtClean="0">
                <a:ln>
                  <a:noFill/>
                </a:ln>
                <a:solidFill>
                  <a:schemeClr val="tx2"/>
                </a:solidFill>
                <a:effectLst/>
                <a:uLnTx/>
                <a:uFillTx/>
                <a:latin typeface="+mj-lt"/>
                <a:ea typeface="+mj-ea"/>
                <a:cs typeface="+mj-cs"/>
              </a:rPr>
              <a:t>Incident Action Plan</a:t>
            </a:r>
          </a:p>
        </p:txBody>
      </p:sp>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457200" y="76200"/>
            <a:ext cx="8229600" cy="1143000"/>
          </a:xfrm>
        </p:spPr>
        <p:txBody>
          <a:bodyPr/>
          <a:lstStyle/>
          <a:p>
            <a:pPr eaLnBrk="1" hangingPunct="1"/>
            <a:r>
              <a:rPr lang="en-US" sz="4000" dirty="0" smtClean="0"/>
              <a:t>Assumption Parish </a:t>
            </a:r>
            <a:br>
              <a:rPr lang="en-US" sz="4000" dirty="0" smtClean="0"/>
            </a:br>
            <a:r>
              <a:rPr lang="en-US" sz="4000" dirty="0" smtClean="0"/>
              <a:t>Long Range Plan</a:t>
            </a:r>
            <a:r>
              <a:rPr lang="en-US" sz="1200" b="1" dirty="0" smtClean="0">
                <a:solidFill>
                  <a:srgbClr val="FF0000"/>
                </a:solidFill>
              </a:rPr>
              <a:t>  </a:t>
            </a:r>
            <a:endParaRPr lang="en-US" sz="4000" dirty="0" smtClean="0"/>
          </a:p>
        </p:txBody>
      </p:sp>
      <p:sp>
        <p:nvSpPr>
          <p:cNvPr id="12291" name="Rectangle 3"/>
          <p:cNvSpPr>
            <a:spLocks noGrp="1" noChangeArrowheads="1"/>
          </p:cNvSpPr>
          <p:nvPr>
            <p:ph type="body" idx="1"/>
          </p:nvPr>
        </p:nvSpPr>
        <p:spPr>
          <a:xfrm>
            <a:off x="457200" y="1371600"/>
            <a:ext cx="8229600" cy="5181600"/>
          </a:xfrm>
        </p:spPr>
        <p:txBody>
          <a:bodyPr/>
          <a:lstStyle/>
          <a:p>
            <a:pPr eaLnBrk="1" hangingPunct="1">
              <a:spcBef>
                <a:spcPts val="0"/>
              </a:spcBef>
              <a:buFont typeface="Arial" pitchFamily="34" charset="0"/>
              <a:buChar char="•"/>
              <a:defRPr/>
            </a:pPr>
            <a:r>
              <a:rPr lang="en-US" sz="1100" b="1" dirty="0" smtClean="0"/>
              <a:t>DNR:</a:t>
            </a:r>
          </a:p>
          <a:p>
            <a:pPr lvl="1" eaLnBrk="1" hangingPunct="1">
              <a:spcBef>
                <a:spcPts val="0"/>
              </a:spcBef>
              <a:buFont typeface="Arial" pitchFamily="34" charset="0"/>
              <a:buChar char="•"/>
              <a:defRPr/>
            </a:pPr>
            <a:r>
              <a:rPr lang="en-US" sz="1100" dirty="0" smtClean="0"/>
              <a:t>Conducting  testing of investigatory well to determine cavern condition and root cause </a:t>
            </a:r>
          </a:p>
          <a:p>
            <a:pPr lvl="1" eaLnBrk="1" hangingPunct="1">
              <a:spcBef>
                <a:spcPts val="0"/>
              </a:spcBef>
              <a:buFont typeface="Arial" pitchFamily="34" charset="0"/>
              <a:buChar char="•"/>
              <a:defRPr/>
            </a:pPr>
            <a:r>
              <a:rPr lang="en-US" sz="1100" dirty="0" smtClean="0"/>
              <a:t>Scientific Group conference calls/meetings will be scheduled weekly to review new data and issues that arise</a:t>
            </a:r>
          </a:p>
          <a:p>
            <a:pPr lvl="1" eaLnBrk="1" hangingPunct="1">
              <a:spcBef>
                <a:spcPts val="0"/>
              </a:spcBef>
              <a:buFont typeface="Arial" pitchFamily="34" charset="0"/>
              <a:buChar char="•"/>
              <a:defRPr/>
            </a:pPr>
            <a:r>
              <a:rPr lang="en-US" sz="1100" dirty="0" smtClean="0"/>
              <a:t>Continue source investigation and file review</a:t>
            </a:r>
          </a:p>
          <a:p>
            <a:pPr lvl="1" eaLnBrk="1" hangingPunct="1">
              <a:spcBef>
                <a:spcPts val="0"/>
              </a:spcBef>
              <a:buFont typeface="Arial" pitchFamily="34" charset="0"/>
              <a:buChar char="•"/>
              <a:defRPr/>
            </a:pPr>
            <a:r>
              <a:rPr lang="en-US" sz="1100" dirty="0" smtClean="0"/>
              <a:t>Evaluate results of monitoring data and take necessary action</a:t>
            </a:r>
          </a:p>
          <a:p>
            <a:pPr lvl="1" eaLnBrk="1" hangingPunct="1">
              <a:spcBef>
                <a:spcPts val="0"/>
              </a:spcBef>
              <a:buFont typeface="Arial" pitchFamily="34" charset="0"/>
              <a:buChar char="•"/>
              <a:defRPr/>
            </a:pPr>
            <a:r>
              <a:rPr lang="en-US" sz="1100" dirty="0" smtClean="0"/>
              <a:t>Monitor operations at investigatory,</a:t>
            </a:r>
            <a:r>
              <a:rPr lang="en-US" sz="1100" dirty="0" smtClean="0">
                <a:solidFill>
                  <a:srgbClr val="FF0000"/>
                </a:solidFill>
              </a:rPr>
              <a:t> </a:t>
            </a:r>
            <a:r>
              <a:rPr lang="en-US" sz="1100" dirty="0" smtClean="0"/>
              <a:t>observation/vent</a:t>
            </a:r>
            <a:r>
              <a:rPr lang="en-US" sz="1100" dirty="0" smtClean="0">
                <a:solidFill>
                  <a:srgbClr val="FF0000"/>
                </a:solidFill>
              </a:rPr>
              <a:t> </a:t>
            </a:r>
            <a:r>
              <a:rPr lang="en-US" sz="1100" dirty="0" smtClean="0"/>
              <a:t>well and sink hole (day light hours)</a:t>
            </a:r>
          </a:p>
          <a:p>
            <a:pPr lvl="1" eaLnBrk="1" hangingPunct="1">
              <a:spcBef>
                <a:spcPts val="0"/>
              </a:spcBef>
              <a:buFont typeface="Arial" pitchFamily="34" charset="0"/>
              <a:buChar char="•"/>
              <a:defRPr/>
            </a:pPr>
            <a:r>
              <a:rPr lang="en-US" sz="1100" dirty="0" smtClean="0"/>
              <a:t>Staff on standby to assist incident commander</a:t>
            </a:r>
          </a:p>
          <a:p>
            <a:pPr lvl="1" eaLnBrk="1" hangingPunct="1">
              <a:spcBef>
                <a:spcPts val="0"/>
              </a:spcBef>
              <a:buFont typeface="Arial" pitchFamily="34" charset="0"/>
              <a:buChar char="•"/>
              <a:defRPr/>
            </a:pPr>
            <a:r>
              <a:rPr lang="en-US" sz="1100" dirty="0"/>
              <a:t>Ensure t</a:t>
            </a:r>
            <a:r>
              <a:rPr lang="en-US" sz="1100" dirty="0" smtClean="0"/>
              <a:t>otal remediation of the entire site</a:t>
            </a:r>
          </a:p>
          <a:p>
            <a:pPr lvl="1" eaLnBrk="1" hangingPunct="1">
              <a:spcBef>
                <a:spcPts val="0"/>
              </a:spcBef>
              <a:buFont typeface="Arial" pitchFamily="34" charset="0"/>
              <a:buChar char="•"/>
              <a:defRPr/>
            </a:pPr>
            <a:r>
              <a:rPr lang="en-US" sz="1100" dirty="0" smtClean="0"/>
              <a:t>Continue to pursue landowner access agreements </a:t>
            </a:r>
          </a:p>
          <a:p>
            <a:pPr lvl="1" eaLnBrk="1" hangingPunct="1">
              <a:spcBef>
                <a:spcPts val="0"/>
              </a:spcBef>
              <a:buFont typeface="Arial" pitchFamily="34" charset="0"/>
              <a:buChar char="•"/>
              <a:defRPr/>
            </a:pPr>
            <a:r>
              <a:rPr lang="en-US" sz="1100" dirty="0" smtClean="0"/>
              <a:t>Implement CB&amp;I’s Plan of Action</a:t>
            </a:r>
          </a:p>
          <a:p>
            <a:pPr lvl="1" eaLnBrk="1" hangingPunct="1">
              <a:spcBef>
                <a:spcPts val="0"/>
              </a:spcBef>
              <a:buFont typeface="Arial" pitchFamily="34" charset="0"/>
              <a:buChar char="•"/>
              <a:defRPr/>
            </a:pPr>
            <a:r>
              <a:rPr lang="en-US" sz="1100" dirty="0" smtClean="0"/>
              <a:t>Conduct industrial well sampling bi-weekly and bubble sites as reported in general vicinity of operations. </a:t>
            </a:r>
          </a:p>
          <a:p>
            <a:pPr lvl="1" eaLnBrk="1" hangingPunct="1">
              <a:spcBef>
                <a:spcPts val="0"/>
              </a:spcBef>
              <a:buFont typeface="Arial" pitchFamily="34" charset="0"/>
              <a:buChar char="•"/>
              <a:defRPr/>
            </a:pPr>
            <a:r>
              <a:rPr lang="en-US" sz="1100" dirty="0" smtClean="0"/>
              <a:t>Dome operators to identify presence of natural gas and vent as necessary</a:t>
            </a:r>
          </a:p>
          <a:p>
            <a:pPr lvl="1" eaLnBrk="1" hangingPunct="1">
              <a:spcBef>
                <a:spcPts val="0"/>
              </a:spcBef>
              <a:buFont typeface="Arial" pitchFamily="34" charset="0"/>
              <a:buChar char="•"/>
              <a:defRPr/>
            </a:pPr>
            <a:r>
              <a:rPr lang="en-US" sz="1100" dirty="0" smtClean="0"/>
              <a:t>Ensure Texas Brine fully complies with the Commissioner of Conservation’s Orders dated 11  Oct 12, Nov 2012, 7 Dec 2012, and 14 Jan 2013.</a:t>
            </a:r>
          </a:p>
          <a:p>
            <a:pPr lvl="1" eaLnBrk="1" hangingPunct="1">
              <a:spcBef>
                <a:spcPts val="0"/>
              </a:spcBef>
              <a:buFont typeface="Arial" pitchFamily="34" charset="0"/>
              <a:buChar char="•"/>
              <a:defRPr/>
            </a:pPr>
            <a:r>
              <a:rPr lang="en-US" sz="1100" dirty="0" smtClean="0"/>
              <a:t>Blue Ribbon Commission will evaluate data collected in order to provide recommendations on risk levels to the Parish</a:t>
            </a:r>
          </a:p>
          <a:p>
            <a:pPr marL="457200" lvl="1" indent="0" eaLnBrk="1" hangingPunct="1">
              <a:spcBef>
                <a:spcPts val="0"/>
              </a:spcBef>
              <a:buNone/>
              <a:defRPr/>
            </a:pPr>
            <a:endParaRPr lang="en-US" sz="1100" dirty="0" smtClean="0"/>
          </a:p>
          <a:p>
            <a:pPr eaLnBrk="1" hangingPunct="1">
              <a:spcBef>
                <a:spcPts val="0"/>
              </a:spcBef>
              <a:buFont typeface="Arial" pitchFamily="34" charset="0"/>
              <a:buChar char="•"/>
              <a:defRPr/>
            </a:pPr>
            <a:r>
              <a:rPr lang="en-US" sz="1100" b="1" dirty="0" smtClean="0"/>
              <a:t>DOTD:</a:t>
            </a:r>
          </a:p>
          <a:p>
            <a:pPr lvl="1" eaLnBrk="1" hangingPunct="1">
              <a:spcBef>
                <a:spcPts val="0"/>
              </a:spcBef>
              <a:buFont typeface="Arial" pitchFamily="34" charset="0"/>
              <a:buChar char="•"/>
              <a:defRPr/>
            </a:pPr>
            <a:r>
              <a:rPr lang="en-US" sz="1100" dirty="0"/>
              <a:t>Investigating bypass alignment of LA 70 around the Salt Dome</a:t>
            </a:r>
          </a:p>
          <a:p>
            <a:pPr lvl="1" eaLnBrk="1" hangingPunct="1">
              <a:spcBef>
                <a:spcPts val="0"/>
              </a:spcBef>
              <a:buFont typeface="Arial" pitchFamily="34" charset="0"/>
              <a:buChar char="•"/>
              <a:defRPr/>
            </a:pPr>
            <a:r>
              <a:rPr lang="en-US" sz="1100" dirty="0"/>
              <a:t>Continuous automated monitoring of roadway-bridge movement and </a:t>
            </a:r>
            <a:r>
              <a:rPr lang="en-US" sz="1100" dirty="0" smtClean="0"/>
              <a:t>subsidence</a:t>
            </a:r>
          </a:p>
          <a:p>
            <a:pPr lvl="1" eaLnBrk="1" hangingPunct="1">
              <a:spcBef>
                <a:spcPts val="0"/>
              </a:spcBef>
              <a:buFont typeface="Arial" pitchFamily="34" charset="0"/>
              <a:buChar char="•"/>
              <a:defRPr/>
            </a:pPr>
            <a:r>
              <a:rPr lang="en-US" sz="1100" dirty="0" smtClean="0"/>
              <a:t>Establish CORS site #5 on the North side of Hwy 70</a:t>
            </a:r>
            <a:endParaRPr lang="en-US" sz="1100" dirty="0"/>
          </a:p>
          <a:p>
            <a:pPr marL="457200" lvl="1" indent="0" eaLnBrk="1" hangingPunct="1">
              <a:spcBef>
                <a:spcPts val="0"/>
              </a:spcBef>
              <a:buNone/>
              <a:defRPr/>
            </a:pPr>
            <a:endParaRPr lang="en-US" sz="1100" dirty="0" smtClean="0">
              <a:solidFill>
                <a:srgbClr val="FF0000"/>
              </a:solidFill>
            </a:endParaRPr>
          </a:p>
          <a:p>
            <a:pPr eaLnBrk="1" hangingPunct="1">
              <a:spcBef>
                <a:spcPts val="0"/>
              </a:spcBef>
              <a:buFont typeface="Arial" pitchFamily="34" charset="0"/>
              <a:buChar char="•"/>
              <a:defRPr/>
            </a:pPr>
            <a:r>
              <a:rPr lang="en-US" sz="1100" b="1" dirty="0" smtClean="0"/>
              <a:t>DEQ:</a:t>
            </a:r>
          </a:p>
          <a:p>
            <a:pPr lvl="1" eaLnBrk="1" hangingPunct="1">
              <a:spcBef>
                <a:spcPts val="0"/>
              </a:spcBef>
              <a:buFont typeface="Arial" pitchFamily="34" charset="0"/>
              <a:buChar char="•"/>
              <a:defRPr/>
            </a:pPr>
            <a:r>
              <a:rPr lang="en-US" sz="1100" dirty="0" smtClean="0"/>
              <a:t>Continue to conduct sampling of air and water in area of operation</a:t>
            </a:r>
          </a:p>
          <a:p>
            <a:pPr lvl="1" eaLnBrk="1" hangingPunct="1">
              <a:spcBef>
                <a:spcPts val="0"/>
              </a:spcBef>
              <a:buFont typeface="Arial" pitchFamily="34" charset="0"/>
              <a:buChar char="•"/>
              <a:defRPr/>
            </a:pPr>
            <a:r>
              <a:rPr lang="en-US" sz="1100" dirty="0" smtClean="0"/>
              <a:t>Continue oversight of ongoing remedial activities</a:t>
            </a:r>
          </a:p>
          <a:p>
            <a:pPr lvl="1" eaLnBrk="1" hangingPunct="1">
              <a:spcBef>
                <a:spcPts val="0"/>
              </a:spcBef>
              <a:buFont typeface="Arial" pitchFamily="34" charset="0"/>
              <a:buChar char="•"/>
              <a:defRPr/>
            </a:pPr>
            <a:r>
              <a:rPr lang="en-US" sz="1100" dirty="0" smtClean="0"/>
              <a:t>Continue to conduct hazard assessment monitoring with APSO in resident homes and properties when requested.</a:t>
            </a:r>
          </a:p>
        </p:txBody>
      </p:sp>
      <p:sp>
        <p:nvSpPr>
          <p:cNvPr id="6" name="Slide Number Placeholder 5"/>
          <p:cNvSpPr>
            <a:spLocks noGrp="1"/>
          </p:cNvSpPr>
          <p:nvPr>
            <p:ph type="sldNum" sz="quarter" idx="12"/>
          </p:nvPr>
        </p:nvSpPr>
        <p:spPr/>
        <p:txBody>
          <a:bodyPr/>
          <a:lstStyle/>
          <a:p>
            <a:pPr>
              <a:defRPr/>
            </a:pPr>
            <a:fld id="{59E5A111-8442-4562-95B9-C7FFCF828EA0}" type="slidenum">
              <a:rPr lang="en-US" smtClean="0"/>
              <a:pPr>
                <a:defRPr/>
              </a:pPr>
              <a:t>38</a:t>
            </a:fld>
            <a:endParaRPr lang="en-US" dirty="0"/>
          </a:p>
        </p:txBody>
      </p:sp>
      <p:pic>
        <p:nvPicPr>
          <p:cNvPr id="7" name="Picture 6" descr="OEP.JPG"/>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Rectangle 4"/>
          <p:cNvSpPr>
            <a:spLocks noGrp="1" noChangeArrowheads="1"/>
          </p:cNvSpPr>
          <p:nvPr>
            <p:ph type="dt" sz="half" idx="2"/>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07312" y="253363"/>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14 March</a:t>
            </a:r>
            <a:endParaRPr lang="en-US" sz="2300" dirty="0">
              <a:solidFill>
                <a:srgbClr val="FF0000"/>
              </a:solidFill>
            </a:endParaRPr>
          </a:p>
        </p:txBody>
      </p:sp>
      <p:sp>
        <p:nvSpPr>
          <p:cNvPr id="5"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pic>
        <p:nvPicPr>
          <p:cNvPr id="6" name="Picture 5"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Slide Number Placeholder 3"/>
          <p:cNvSpPr>
            <a:spLocks noGrp="1"/>
          </p:cNvSpPr>
          <p:nvPr>
            <p:ph type="sldNum" sz="quarter" idx="12"/>
          </p:nvPr>
        </p:nvSpPr>
        <p:spPr>
          <a:xfrm>
            <a:off x="6553200" y="6245225"/>
            <a:ext cx="2133600" cy="476250"/>
          </a:xfrm>
        </p:spPr>
        <p:txBody>
          <a:bodyPr/>
          <a:lstStyle/>
          <a:p>
            <a:pPr>
              <a:defRPr/>
            </a:pPr>
            <a:fld id="{59E5A111-8442-4562-95B9-C7FFCF828EA0}" type="slidenum">
              <a:rPr lang="en-US" smtClean="0"/>
              <a:pPr>
                <a:defRPr/>
              </a:pPr>
              <a:t>4</a:t>
            </a:fld>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49503551"/>
              </p:ext>
            </p:extLst>
          </p:nvPr>
        </p:nvGraphicFramePr>
        <p:xfrm>
          <a:off x="76200" y="1447800"/>
          <a:ext cx="8991600" cy="4946040"/>
        </p:xfrm>
        <a:graphic>
          <a:graphicData uri="http://schemas.openxmlformats.org/drawingml/2006/table">
            <a:tbl>
              <a:tblPr>
                <a:tableStyleId>{5C22544A-7EE6-4342-B048-85BDC9FD1C3A}</a:tableStyleId>
              </a:tblPr>
              <a:tblGrid>
                <a:gridCol w="564653"/>
                <a:gridCol w="357949"/>
                <a:gridCol w="357949"/>
                <a:gridCol w="357949"/>
                <a:gridCol w="478946"/>
                <a:gridCol w="312576"/>
                <a:gridCol w="347866"/>
                <a:gridCol w="544486"/>
                <a:gridCol w="362992"/>
                <a:gridCol w="383159"/>
                <a:gridCol w="262162"/>
                <a:gridCol w="262162"/>
                <a:gridCol w="267202"/>
                <a:gridCol w="287369"/>
                <a:gridCol w="292409"/>
                <a:gridCol w="344086"/>
                <a:gridCol w="443656"/>
                <a:gridCol w="443656"/>
                <a:gridCol w="359211"/>
                <a:gridCol w="1961162"/>
              </a:tblGrid>
              <a:tr h="83081">
                <a:tc>
                  <a:txBody>
                    <a:bodyPr/>
                    <a:lstStyle/>
                    <a:p>
                      <a:pPr algn="ctr" fontAlgn="b"/>
                      <a:r>
                        <a:rPr lang="en-US" sz="800" u="none" strike="noStrike" dirty="0">
                          <a:effectLst/>
                          <a:latin typeface="Calibri" panose="020F0502020204030204" pitchFamily="34" charset="0"/>
                        </a:rPr>
                        <a:t>ORW-21</a:t>
                      </a:r>
                      <a:endParaRPr lang="en-US" sz="800" b="0" i="0" u="none" strike="noStrike" dirty="0">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data from pump test will be added</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1,061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297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297</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ORW-27</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8:20</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a:t>
                      </a:r>
                      <a:endParaRPr lang="en-US" sz="800" b="0" i="0" u="none" strike="noStrike" dirty="0">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pump test</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ORW-29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undergoing 5-day feasibility pumping test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8:35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ORW-33</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8:22</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14:17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54.00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0.47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2,418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2,407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46.0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248.94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ORW-39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102.62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49.60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ORW-42</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229.70</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3F3F76"/>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shut in</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12.69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12.69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0217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5</a:t>
            </a:fld>
            <a:endParaRPr lang="en-US" dirty="0"/>
          </a:p>
        </p:txBody>
      </p:sp>
      <p:sp>
        <p:nvSpPr>
          <p:cNvPr id="6"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14 March</a:t>
            </a:r>
            <a:endParaRPr lang="en-US" sz="2300" dirty="0">
              <a:solidFill>
                <a:srgbClr val="FF0000"/>
              </a:solidFill>
            </a:endParaRPr>
          </a:p>
        </p:txBody>
      </p:sp>
      <p:sp>
        <p:nvSpPr>
          <p:cNvPr id="7"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pic>
        <p:nvPicPr>
          <p:cNvPr id="8" name="Picture 7"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3875612717"/>
              </p:ext>
            </p:extLst>
          </p:nvPr>
        </p:nvGraphicFramePr>
        <p:xfrm>
          <a:off x="76200" y="1600200"/>
          <a:ext cx="8991600" cy="2967624"/>
        </p:xfrm>
        <a:graphic>
          <a:graphicData uri="http://schemas.openxmlformats.org/drawingml/2006/table">
            <a:tbl>
              <a:tblPr>
                <a:tableStyleId>{5C22544A-7EE6-4342-B048-85BDC9FD1C3A}</a:tableStyleId>
              </a:tblPr>
              <a:tblGrid>
                <a:gridCol w="564653"/>
                <a:gridCol w="357949"/>
                <a:gridCol w="357949"/>
                <a:gridCol w="357949"/>
                <a:gridCol w="478946"/>
                <a:gridCol w="312576"/>
                <a:gridCol w="347866"/>
                <a:gridCol w="544486"/>
                <a:gridCol w="362992"/>
                <a:gridCol w="383159"/>
                <a:gridCol w="262162"/>
                <a:gridCol w="262162"/>
                <a:gridCol w="267202"/>
                <a:gridCol w="287369"/>
                <a:gridCol w="292409"/>
                <a:gridCol w="344086"/>
                <a:gridCol w="443656"/>
                <a:gridCol w="443656"/>
                <a:gridCol w="359211"/>
                <a:gridCol w="1961162"/>
              </a:tblGrid>
              <a:tr h="83081">
                <a:tc>
                  <a:txBody>
                    <a:bodyPr/>
                    <a:lstStyle/>
                    <a:p>
                      <a:pPr algn="ctr" fontAlgn="b"/>
                      <a:r>
                        <a:rPr lang="en-US" sz="800" u="none" strike="noStrike" dirty="0">
                          <a:effectLst/>
                          <a:latin typeface="Calibri" panose="020F0502020204030204" pitchFamily="34" charset="0"/>
                        </a:rPr>
                        <a:t>ORW-46</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14:15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34.00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538.11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535.86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14:39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3/12/2014</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4:00pm</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0.00</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14.13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756.59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756.21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ORW-49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14:22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35.19</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2.30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422.47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420.17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42.69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696">
                <a:tc>
                  <a:txBody>
                    <a:bodyPr/>
                    <a:lstStyle/>
                    <a:p>
                      <a:pPr algn="ctr" fontAlgn="b"/>
                      <a:r>
                        <a:rPr lang="en-US" sz="800" u="none" strike="noStrike">
                          <a:effectLst/>
                          <a:latin typeface="Calibri" panose="020F0502020204030204" pitchFamily="34" charset="0"/>
                        </a:rPr>
                        <a:t>ORW-50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14:20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7.72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969.96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962.24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44.00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14:07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0.95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213.66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212.71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46.00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14:04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79.82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79.63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45.81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14:36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0.125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20.38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1.76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968.55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966.79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53.28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11.11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195.55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184.44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a:effectLst/>
                          <a:latin typeface="Calibri" panose="020F0502020204030204" pitchFamily="34" charset="0"/>
                        </a:rPr>
                        <a:t>Choke bump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14:02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62.06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0.76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27.17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26.42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45.75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3081">
                <a:tc>
                  <a:txBody>
                    <a:bodyPr/>
                    <a:lstStyle/>
                    <a:p>
                      <a:pPr algn="ctr" fontAlgn="b"/>
                      <a:r>
                        <a:rPr lang="en-US" sz="800" u="none" strike="noStrike">
                          <a:effectLst/>
                          <a:latin typeface="Calibri" panose="020F0502020204030204" pitchFamily="34" charset="0"/>
                        </a:rPr>
                        <a:t>ORW-57</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14:59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0.250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25.22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118.26</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110.83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50.19</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Increase to choke 6, bump choke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2696">
                <a:tc>
                  <a:txBody>
                    <a:bodyPr/>
                    <a:lstStyle/>
                    <a:p>
                      <a:pPr algn="ctr" fontAlgn="b"/>
                      <a:r>
                        <a:rPr lang="en-US" sz="800" u="none" strike="noStrike">
                          <a:effectLst/>
                          <a:latin typeface="Calibri" panose="020F0502020204030204" pitchFamily="34" charset="0"/>
                        </a:rPr>
                        <a:t>ORW-58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14:28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0.22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6.54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6.33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15.88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157">
                <a:tc>
                  <a:txBody>
                    <a:bodyPr/>
                    <a:lstStyle/>
                    <a:p>
                      <a:pPr algn="ctr" fontAlgn="b"/>
                      <a:r>
                        <a:rPr lang="en-US" sz="800" u="none" strike="noStrike">
                          <a:effectLst/>
                          <a:latin typeface="Calibri" panose="020F0502020204030204" pitchFamily="34" charset="0"/>
                        </a:rPr>
                        <a:t>TBC-RW-1/OGRW-1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3/11/2014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15:08</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flowing</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3/12/2014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3:00Pm</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0.063</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0.10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0.31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0.002</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0.04</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5,245</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2.1</a:t>
                      </a:r>
                      <a:endParaRPr lang="en-US" sz="800" b="0" i="0" u="none" strike="noStrike">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3462" marR="3462" marT="3462"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02921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6</a:t>
            </a:fld>
            <a:endParaRPr lang="en-US" dirty="0"/>
          </a:p>
        </p:txBody>
      </p:sp>
      <p:sp>
        <p:nvSpPr>
          <p:cNvPr id="7" name="Rectangle 2"/>
          <p:cNvSpPr txBox="1">
            <a:spLocks noChangeArrowheads="1"/>
          </p:cNvSpPr>
          <p:nvPr/>
        </p:nvSpPr>
        <p:spPr>
          <a:xfrm>
            <a:off x="914400" y="228600"/>
            <a:ext cx="8229600" cy="114300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t>Assumption Parish</a:t>
            </a:r>
            <a:br>
              <a:rPr lang="en-US" sz="4000" dirty="0" smtClean="0"/>
            </a:br>
            <a:r>
              <a:rPr lang="en-US" sz="4000" dirty="0" smtClean="0"/>
              <a:t>Operational Situation Summary</a:t>
            </a:r>
          </a:p>
          <a:p>
            <a:r>
              <a:rPr lang="en-US" sz="2300" dirty="0" smtClean="0">
                <a:solidFill>
                  <a:srgbClr val="FF0000"/>
                </a:solidFill>
              </a:rPr>
              <a:t>Gas Volumes as of 14 March</a:t>
            </a:r>
            <a:endParaRPr lang="en-US" sz="2300" dirty="0">
              <a:solidFill>
                <a:srgbClr val="FF0000"/>
              </a:solidFill>
            </a:endParaRPr>
          </a:p>
        </p:txBody>
      </p:sp>
      <p:sp>
        <p:nvSpPr>
          <p:cNvPr id="8" name="Date Placeholder 4"/>
          <p:cNvSpPr>
            <a:spLocks noGrp="1" noChangeArrowheads="1"/>
          </p:cNvSpPr>
          <p:nvPr>
            <p:ph type="dt" sz="half" idx="4294967295"/>
          </p:nvPr>
        </p:nvSpPr>
        <p:spPr bwMode="auto">
          <a:xfrm>
            <a:off x="0" y="638175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pic>
        <p:nvPicPr>
          <p:cNvPr id="9" name="Picture 8"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graphicFrame>
        <p:nvGraphicFramePr>
          <p:cNvPr id="5" name="Table 4"/>
          <p:cNvGraphicFramePr>
            <a:graphicFrameLocks noGrp="1"/>
          </p:cNvGraphicFramePr>
          <p:nvPr>
            <p:extLst>
              <p:ext uri="{D42A27DB-BD31-4B8C-83A1-F6EECF244321}">
                <p14:modId xmlns:p14="http://schemas.microsoft.com/office/powerpoint/2010/main" val="89382378"/>
              </p:ext>
            </p:extLst>
          </p:nvPr>
        </p:nvGraphicFramePr>
        <p:xfrm>
          <a:off x="76201" y="1360488"/>
          <a:ext cx="8991598" cy="3059112"/>
        </p:xfrm>
        <a:graphic>
          <a:graphicData uri="http://schemas.openxmlformats.org/drawingml/2006/table">
            <a:tbl>
              <a:tblPr>
                <a:tableStyleId>{5C22544A-7EE6-4342-B048-85BDC9FD1C3A}</a:tableStyleId>
              </a:tblPr>
              <a:tblGrid>
                <a:gridCol w="3098644"/>
                <a:gridCol w="1964318"/>
                <a:gridCol w="1964318"/>
                <a:gridCol w="1964318"/>
              </a:tblGrid>
              <a:tr h="209550">
                <a:tc>
                  <a:txBody>
                    <a:bodyPr/>
                    <a:lstStyle/>
                    <a:p>
                      <a:pPr algn="ctr" fontAlgn="b"/>
                      <a:r>
                        <a:rPr lang="en-US" sz="800" u="none" strike="noStrike">
                          <a:effectLst/>
                          <a:latin typeface="Calibri" panose="020F0502020204030204" pitchFamily="34" charset="0"/>
                        </a:rPr>
                        <a:t>Other Pressure Wells</a:t>
                      </a:r>
                      <a:endParaRPr lang="en-US" sz="800" b="1"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1"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6362">
                <a:tc>
                  <a:txBody>
                    <a:bodyPr/>
                    <a:lstStyle/>
                    <a:p>
                      <a:pPr algn="ctr" fontAlgn="ctr"/>
                      <a:r>
                        <a:rPr lang="en-US" sz="800" u="none" strike="noStrike">
                          <a:effectLst/>
                          <a:latin typeface="Calibri" panose="020F0502020204030204" pitchFamily="34" charset="0"/>
                        </a:rPr>
                        <a:t>Well</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Time Data Collected</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Tbg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800" u="none" strike="noStrike">
                          <a:effectLst/>
                          <a:latin typeface="Calibri" panose="020F0502020204030204" pitchFamily="34" charset="0"/>
                        </a:rPr>
                        <a:t>Csg Pressure (psig)</a:t>
                      </a:r>
                      <a:endParaRPr lang="en-US" sz="800" b="1"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317">
                <a:tc>
                  <a:txBody>
                    <a:bodyPr/>
                    <a:lstStyle/>
                    <a:p>
                      <a:pPr algn="l" fontAlgn="b"/>
                      <a:r>
                        <a:rPr lang="en-US" sz="800" u="none" strike="noStrike">
                          <a:effectLst/>
                          <a:latin typeface="Calibri" panose="020F0502020204030204" pitchFamily="34" charset="0"/>
                        </a:rPr>
                        <a:t>BC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8:41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8272">
                <a:tc>
                  <a:txBody>
                    <a:bodyPr/>
                    <a:lstStyle/>
                    <a:p>
                      <a:pPr algn="l" fontAlgn="b"/>
                      <a:r>
                        <a:rPr lang="en-US" sz="800" u="none" strike="noStrike">
                          <a:effectLst/>
                          <a:latin typeface="Calibri" panose="020F0502020204030204" pitchFamily="34" charset="0"/>
                        </a:rPr>
                        <a:t>OG 3A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540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944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OG 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255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OG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487</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411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TBC 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7:52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008s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008m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8:08</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19s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18s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8:56</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47.5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18m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8:56</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12m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8:25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open to atmos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16s</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55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PMW 16m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7:45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NM</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0</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PVW 1</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PVW 2</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PVW 3</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PVW 4</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2400">
                <a:tc>
                  <a:txBody>
                    <a:bodyPr/>
                    <a:lstStyle/>
                    <a:p>
                      <a:pPr algn="l" fontAlgn="b"/>
                      <a:r>
                        <a:rPr lang="en-US" sz="800" u="none" strike="noStrike">
                          <a:effectLst/>
                          <a:latin typeface="Calibri" panose="020F0502020204030204" pitchFamily="34" charset="0"/>
                        </a:rPr>
                        <a:t>PVW 5</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 </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a:effectLst/>
                          <a:latin typeface="Calibri" panose="020F0502020204030204" pitchFamily="34" charset="0"/>
                        </a:rPr>
                        <a:t>NA</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800" u="none" strike="noStrike" dirty="0">
                          <a:effectLst/>
                          <a:latin typeface="Calibri" panose="020F0502020204030204" pitchFamily="34" charset="0"/>
                        </a:rPr>
                        <a:t> </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93029152"/>
              </p:ext>
            </p:extLst>
          </p:nvPr>
        </p:nvGraphicFramePr>
        <p:xfrm>
          <a:off x="76200" y="4572000"/>
          <a:ext cx="8991600" cy="1453515"/>
        </p:xfrm>
        <a:graphic>
          <a:graphicData uri="http://schemas.openxmlformats.org/drawingml/2006/table">
            <a:tbl>
              <a:tblPr>
                <a:tableStyleId>{5C22544A-7EE6-4342-B048-85BDC9FD1C3A}</a:tableStyleId>
              </a:tblPr>
              <a:tblGrid>
                <a:gridCol w="8991600"/>
              </a:tblGrid>
              <a:tr h="200025">
                <a:tc>
                  <a:txBody>
                    <a:bodyPr/>
                    <a:lstStyle/>
                    <a:p>
                      <a:pPr algn="l" fontAlgn="b"/>
                      <a:r>
                        <a:rPr lang="en-US" sz="800" u="none" strike="noStrike">
                          <a:effectLst/>
                          <a:latin typeface="Calibri" panose="020F0502020204030204" pitchFamily="34" charset="0"/>
                        </a:rPr>
                        <a:t>*Cumulative gas flared for OGRW-1 represents combined gas flow from ORW-12 and TBC-RW-1 for all dates preceding March 4, 2013.  Cumulative gas flared after March 4, 2013 represents only OGRW-1 (formerly TBC-RW-1).</a:t>
                      </a:r>
                      <a:endParaRPr lang="en-US" sz="800" b="0" i="1"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a:effectLst/>
                          <a:latin typeface="Calibri" panose="020F0502020204030204" pitchFamily="34" charset="0"/>
                        </a:rPr>
                        <a:t>*Note: Total daily gas flared and cumulative gas flared is based on data through 3pm of previous day</a:t>
                      </a:r>
                      <a:endParaRPr lang="en-US" sz="800" b="0" i="0" u="none" strike="noStrike">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ORW-42 became a PMW on 10/2/13 ORW-42 is now PMW-19S</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PMW-12S became a ORW on 9/6/13 PMW-12S is now ORW-54</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50 MCF on 11-22-13 through flare 6 during the emergency response to mitigate gas kicks developed during well construction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ctr"/>
                      <a:r>
                        <a:rPr lang="en-US" sz="800" u="none" strike="noStrike">
                          <a:effectLst/>
                          <a:latin typeface="Calibri" panose="020F0502020204030204" pitchFamily="34" charset="0"/>
                        </a:rPr>
                        <a:t>*Note: PMW-18 Flared for 1.53 MCF on 12-3-13 and 12-5-13 for 2.96 MCF for depressurization</a:t>
                      </a:r>
                      <a:endParaRPr lang="en-US" sz="8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0025">
                <a:tc>
                  <a:txBody>
                    <a:bodyPr/>
                    <a:lstStyle/>
                    <a:p>
                      <a:pPr algn="l" fontAlgn="b"/>
                      <a:r>
                        <a:rPr lang="en-US" sz="800" u="none" strike="noStrike" dirty="0">
                          <a:effectLst/>
                          <a:latin typeface="Calibri" panose="020F0502020204030204" pitchFamily="34" charset="0"/>
                        </a:rPr>
                        <a:t>*All well pressures are read daily including weekends and holidays with data submitted to </a:t>
                      </a:r>
                      <a:r>
                        <a:rPr lang="en-US" sz="800" u="none" strike="noStrike" dirty="0" err="1">
                          <a:effectLst/>
                          <a:latin typeface="Calibri" panose="020F0502020204030204" pitchFamily="34" charset="0"/>
                        </a:rPr>
                        <a:t>conservationorder</a:t>
                      </a:r>
                      <a:r>
                        <a:rPr lang="en-US" sz="800" u="none" strike="noStrike" dirty="0">
                          <a:effectLst/>
                          <a:latin typeface="Calibri" panose="020F0502020204030204" pitchFamily="34" charset="0"/>
                        </a:rPr>
                        <a:t> &lt;conservationorder@LA.GOV&gt; daily.</a:t>
                      </a:r>
                      <a:endParaRPr lang="en-US" sz="800" b="0" i="0" u="none" strike="noStrike" dirty="0">
                        <a:solidFill>
                          <a:srgbClr val="000000"/>
                        </a:solidFill>
                        <a:effectLst/>
                        <a:latin typeface="Calibri" panose="020F0502020204030204"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565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7</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1" name="Rectangle 10"/>
          <p:cNvSpPr/>
          <p:nvPr/>
        </p:nvSpPr>
        <p:spPr>
          <a:xfrm>
            <a:off x="152400" y="1828800"/>
            <a:ext cx="8839199" cy="4708981"/>
          </a:xfrm>
          <a:prstGeom prst="rect">
            <a:avLst/>
          </a:prstGeom>
        </p:spPr>
        <p:txBody>
          <a:bodyPr wrap="square">
            <a:spAutoFit/>
          </a:bodyPr>
          <a:lstStyle/>
          <a:p>
            <a:r>
              <a:rPr lang="en-US" sz="1200" b="1" dirty="0" smtClean="0">
                <a:latin typeface="Calibri" panose="020F0502020204030204" pitchFamily="34" charset="0"/>
              </a:rPr>
              <a:t>DEPT OF NATURAL RESOURCES</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ventilation system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rods on South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settlement plates around containment berm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Water </a:t>
            </a:r>
            <a:r>
              <a:rPr lang="en-US" sz="1000" dirty="0">
                <a:latin typeface="Calibri" panose="020F0502020204030204" pitchFamily="34" charset="0"/>
              </a:rPr>
              <a:t>Level Survey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Survey </a:t>
            </a:r>
            <a:r>
              <a:rPr lang="en-US" sz="1000" dirty="0">
                <a:latin typeface="Calibri" panose="020F0502020204030204" pitchFamily="34" charset="0"/>
              </a:rPr>
              <a:t>around TBC tanks (</a:t>
            </a:r>
            <a:r>
              <a:rPr lang="en-US" sz="1000" dirty="0" smtClean="0">
                <a:latin typeface="Calibri" panose="020F0502020204030204" pitchFamily="34" charset="0"/>
              </a:rPr>
              <a:t>12/23/13)</a:t>
            </a:r>
          </a:p>
          <a:p>
            <a:pPr marL="171450" indent="-171450">
              <a:buFontTx/>
              <a:buChar char="-"/>
            </a:pPr>
            <a:r>
              <a:rPr lang="en-US" sz="1000" dirty="0" smtClean="0">
                <a:latin typeface="Calibri" panose="020F0502020204030204" pitchFamily="34" charset="0"/>
              </a:rPr>
              <a:t>Conduct </a:t>
            </a:r>
            <a:r>
              <a:rPr lang="en-US" sz="1000" dirty="0">
                <a:latin typeface="Calibri" panose="020F0502020204030204" pitchFamily="34" charset="0"/>
              </a:rPr>
              <a:t>daily well readings and flare </a:t>
            </a:r>
            <a:r>
              <a:rPr lang="en-US" sz="1000" dirty="0" smtClean="0">
                <a:latin typeface="Calibri" panose="020F0502020204030204" pitchFamily="34" charset="0"/>
              </a:rPr>
              <a:t>maintenance</a:t>
            </a:r>
          </a:p>
          <a:p>
            <a:pPr marL="171450" indent="-171450">
              <a:buFontTx/>
              <a:buChar char="-"/>
            </a:pPr>
            <a:r>
              <a:rPr lang="en-US" sz="1000" dirty="0" smtClean="0">
                <a:latin typeface="Calibri" panose="020F0502020204030204" pitchFamily="34" charset="0"/>
              </a:rPr>
              <a:t>Continue </a:t>
            </a:r>
            <a:r>
              <a:rPr lang="en-US" sz="1000" dirty="0">
                <a:latin typeface="Calibri" panose="020F0502020204030204" pitchFamily="34" charset="0"/>
              </a:rPr>
              <a:t>to depressurize ORW – </a:t>
            </a:r>
            <a:r>
              <a:rPr lang="en-US" sz="1000" dirty="0" smtClean="0">
                <a:latin typeface="Calibri" panose="020F0502020204030204" pitchFamily="34" charset="0"/>
              </a:rPr>
              <a:t>54</a:t>
            </a:r>
          </a:p>
          <a:p>
            <a:pPr marL="171450" indent="-171450">
              <a:buFontTx/>
              <a:buChar char="-"/>
            </a:pPr>
            <a:r>
              <a:rPr lang="en-US" sz="1000" dirty="0" smtClean="0">
                <a:latin typeface="Calibri" panose="020F0502020204030204" pitchFamily="34" charset="0"/>
              </a:rPr>
              <a:t>Monitor </a:t>
            </a:r>
            <a:r>
              <a:rPr lang="en-US" sz="1000" dirty="0">
                <a:latin typeface="Calibri" panose="020F0502020204030204" pitchFamily="34" charset="0"/>
              </a:rPr>
              <a:t>bubble site 56</a:t>
            </a:r>
          </a:p>
          <a:p>
            <a:pPr marL="171450" lvl="0" indent="-171450">
              <a:buFontTx/>
              <a:buChar char="-"/>
            </a:pPr>
            <a:r>
              <a:rPr lang="en-US" sz="1000" dirty="0">
                <a:latin typeface="Calibri" panose="020F0502020204030204" pitchFamily="34" charset="0"/>
              </a:rPr>
              <a:t>Logged and hard tagged at 4076 </a:t>
            </a:r>
            <a:r>
              <a:rPr lang="en-US" sz="1000" dirty="0" err="1" smtClean="0">
                <a:latin typeface="Calibri" panose="020F0502020204030204" pitchFamily="34" charset="0"/>
              </a:rPr>
              <a:t>ft</a:t>
            </a:r>
            <a:endParaRPr lang="en-US" sz="1000" dirty="0">
              <a:latin typeface="Calibri" panose="020F0502020204030204" pitchFamily="34" charset="0"/>
            </a:endParaRPr>
          </a:p>
          <a:p>
            <a:pPr marL="171450" lvl="0" indent="-171450">
              <a:buFontTx/>
              <a:buChar char="-"/>
            </a:pPr>
            <a:r>
              <a:rPr lang="en-US" sz="1000" dirty="0" smtClean="0">
                <a:latin typeface="Calibri" panose="020F0502020204030204" pitchFamily="34" charset="0"/>
              </a:rPr>
              <a:t>CB&amp;I sampling</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Monitored </a:t>
            </a:r>
            <a:r>
              <a:rPr lang="en-US" sz="1000" dirty="0">
                <a:latin typeface="Calibri" panose="020F0502020204030204" pitchFamily="34" charset="0"/>
              </a:rPr>
              <a:t>cracks in south berm daily during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repairing and building up lowest area of south berm between R11 and R14 on Wednesday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Depressurize </a:t>
            </a:r>
            <a:r>
              <a:rPr lang="en-US" sz="1000" dirty="0">
                <a:latin typeface="Calibri" panose="020F0502020204030204" pitchFamily="34" charset="0"/>
              </a:rPr>
              <a:t>ORW – 54 through separator so that wellhead can be replaced </a:t>
            </a:r>
            <a:endParaRPr lang="en-US" sz="1000" dirty="0" smtClean="0">
              <a:latin typeface="Calibri" panose="020F0502020204030204" pitchFamily="34" charset="0"/>
            </a:endParaRPr>
          </a:p>
          <a:p>
            <a:pPr marL="171450" indent="-171450">
              <a:buFontTx/>
              <a:buChar char="-"/>
            </a:pPr>
            <a:r>
              <a:rPr lang="en-US" sz="1000" dirty="0" smtClean="0">
                <a:latin typeface="Calibri" panose="020F0502020204030204" pitchFamily="34" charset="0"/>
              </a:rPr>
              <a:t>Downloaded </a:t>
            </a:r>
            <a:r>
              <a:rPr lang="en-US" sz="1000" dirty="0">
                <a:latin typeface="Calibri" panose="020F0502020204030204" pitchFamily="34" charset="0"/>
              </a:rPr>
              <a:t>transducer and track-it data from Saturday to Tuesday 12/28/14 to </a:t>
            </a:r>
            <a:r>
              <a:rPr lang="en-US" sz="1000" dirty="0" smtClean="0">
                <a:latin typeface="Calibri" panose="020F0502020204030204" pitchFamily="34" charset="0"/>
              </a:rPr>
              <a:t>1/1/14</a:t>
            </a:r>
          </a:p>
          <a:p>
            <a:pPr marL="171450" indent="-171450">
              <a:buFontTx/>
              <a:buChar char="-"/>
            </a:pPr>
            <a:r>
              <a:rPr lang="en-US" sz="1000" dirty="0" smtClean="0">
                <a:latin typeface="Calibri" panose="020F0502020204030204" pitchFamily="34" charset="0"/>
              </a:rPr>
              <a:t>Real-time </a:t>
            </a:r>
            <a:r>
              <a:rPr lang="en-US" sz="1000" dirty="0">
                <a:latin typeface="Calibri" panose="020F0502020204030204" pitchFamily="34" charset="0"/>
              </a:rPr>
              <a:t>air monitoring and alarm system for the ORWs and PMWs were operational as of  Monday (</a:t>
            </a:r>
            <a:r>
              <a:rPr lang="en-US" sz="1000" dirty="0" smtClean="0">
                <a:latin typeface="Calibri" panose="020F0502020204030204" pitchFamily="34" charset="0"/>
              </a:rPr>
              <a:t>12/30/13</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outfall#2 on Monday (</a:t>
            </a:r>
            <a:r>
              <a:rPr lang="en-US" sz="1000" dirty="0" smtClean="0">
                <a:latin typeface="Calibri" panose="020F0502020204030204" pitchFamily="34" charset="0"/>
              </a:rPr>
              <a:t>12/30/13)</a:t>
            </a:r>
          </a:p>
          <a:p>
            <a:pPr marL="171450" lvl="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2 on Saturday (</a:t>
            </a:r>
            <a:r>
              <a:rPr lang="en-US" sz="1000" dirty="0" smtClean="0">
                <a:latin typeface="Calibri" panose="020F0502020204030204" pitchFamily="34" charset="0"/>
              </a:rPr>
              <a:t>01/04)</a:t>
            </a:r>
          </a:p>
          <a:p>
            <a:pPr marL="171450" lvl="0" indent="-171450">
              <a:buFontTx/>
              <a:buChar char="-"/>
            </a:pPr>
            <a:r>
              <a:rPr lang="en-US" sz="1000" dirty="0" smtClean="0">
                <a:latin typeface="Calibri" panose="020F0502020204030204" pitchFamily="34" charset="0"/>
              </a:rPr>
              <a:t>Site </a:t>
            </a:r>
            <a:r>
              <a:rPr lang="en-US" sz="1000" dirty="0">
                <a:latin typeface="Calibri" panose="020F0502020204030204" pitchFamily="34" charset="0"/>
              </a:rPr>
              <a:t>Code Status moved down to Code 1 on Sunday (</a:t>
            </a:r>
            <a:r>
              <a:rPr lang="en-US" sz="1000" dirty="0" smtClean="0">
                <a:latin typeface="Calibri" panose="020F0502020204030204" pitchFamily="34" charset="0"/>
              </a:rPr>
              <a:t>01/05)</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general maintenance on Maurice Road: Pulled in side sloughing and graded road on Monday (</a:t>
            </a:r>
            <a:r>
              <a:rPr lang="en-US" sz="1000" dirty="0" smtClean="0">
                <a:latin typeface="Calibri" panose="020F0502020204030204" pitchFamily="34" charset="0"/>
              </a:rPr>
              <a:t>01/06)</a:t>
            </a:r>
          </a:p>
          <a:p>
            <a:pPr marL="171450" lvl="0" indent="-171450">
              <a:buFontTx/>
              <a:buChar char="-"/>
            </a:pPr>
            <a:r>
              <a:rPr lang="en-US" sz="1000" dirty="0" smtClean="0">
                <a:latin typeface="Calibri" panose="020F0502020204030204" pitchFamily="34" charset="0"/>
              </a:rPr>
              <a:t>Reinstalled </a:t>
            </a:r>
            <a:r>
              <a:rPr lang="en-US" sz="1000" dirty="0">
                <a:latin typeface="Calibri" panose="020F0502020204030204" pitchFamily="34" charset="0"/>
              </a:rPr>
              <a:t>survey rods in south berm that were lost during repairs on Monday (01/06). Rods will be surveyed twice per week on Mondays and </a:t>
            </a:r>
            <a:r>
              <a:rPr lang="en-US" sz="1000" dirty="0" smtClean="0">
                <a:latin typeface="Calibri" panose="020F0502020204030204" pitchFamily="34" charset="0"/>
              </a:rPr>
              <a:t>Thursdays</a:t>
            </a:r>
          </a:p>
          <a:p>
            <a:pPr marL="171450" lvl="0" indent="-171450">
              <a:buFontTx/>
              <a:buChar char="-"/>
            </a:pPr>
            <a:r>
              <a:rPr lang="en-US" sz="1000" dirty="0" smtClean="0">
                <a:latin typeface="Calibri" panose="020F0502020204030204" pitchFamily="34" charset="0"/>
              </a:rPr>
              <a:t>Installed </a:t>
            </a:r>
            <a:r>
              <a:rPr lang="en-US" sz="1000" dirty="0">
                <a:latin typeface="Calibri" panose="020F0502020204030204" pitchFamily="34" charset="0"/>
              </a:rPr>
              <a:t>new survey rods in north berm for surveying/monitoring on Monday (01/06).  Rods will be surveyed once per week on </a:t>
            </a:r>
            <a:r>
              <a:rPr lang="en-US" sz="1000" dirty="0" smtClean="0">
                <a:latin typeface="Calibri" panose="020F0502020204030204" pitchFamily="34" charset="0"/>
              </a:rPr>
              <a:t>Mondays.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Monday (01/03 – 01/06) in an effort to reduce pressure low enough to change wellhead.  Average well pressure: 10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Logged and tagged OG3A @3790’ (1/3)</a:t>
            </a:r>
            <a:endParaRPr lang="en-US" sz="1000" dirty="0">
              <a:latin typeface="Calibri" panose="020F0502020204030204" pitchFamily="34" charset="0"/>
            </a:endParaRPr>
          </a:p>
        </p:txBody>
      </p:sp>
    </p:spTree>
    <p:extLst>
      <p:ext uri="{BB962C8B-B14F-4D97-AF65-F5344CB8AC3E}">
        <p14:creationId xmlns:p14="http://schemas.microsoft.com/office/powerpoint/2010/main" val="1277845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8</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2" name="Rectangle 1"/>
          <p:cNvSpPr/>
          <p:nvPr/>
        </p:nvSpPr>
        <p:spPr>
          <a:xfrm>
            <a:off x="152400" y="1828800"/>
            <a:ext cx="8839200" cy="4555093"/>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Temporarily </a:t>
            </a:r>
            <a:r>
              <a:rPr lang="en-US" sz="1000" dirty="0">
                <a:latin typeface="Calibri" panose="020F0502020204030204" pitchFamily="34" charset="0"/>
              </a:rPr>
              <a:t>turned off unit at 1465 Sauce </a:t>
            </a:r>
            <a:r>
              <a:rPr lang="en-US" sz="1000" dirty="0" err="1">
                <a:latin typeface="Calibri" panose="020F0502020204030204" pitchFamily="34" charset="0"/>
              </a:rPr>
              <a:t>Piquante</a:t>
            </a:r>
            <a:r>
              <a:rPr lang="en-US" sz="1000" dirty="0">
                <a:latin typeface="Calibri" panose="020F0502020204030204" pitchFamily="34" charset="0"/>
              </a:rPr>
              <a:t> on Thursday (01/09) due to water flooding the blower intake unit from a broken water pipe on the house during the freezing weather. Unit will be turned back on when the water </a:t>
            </a:r>
            <a:r>
              <a:rPr lang="en-US" sz="1000" dirty="0" smtClean="0">
                <a:latin typeface="Calibri" panose="020F0502020204030204" pitchFamily="34" charset="0"/>
              </a:rPr>
              <a:t>subsides.</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Began </a:t>
            </a:r>
            <a:r>
              <a:rPr lang="en-US" sz="1000" dirty="0">
                <a:latin typeface="Calibri" panose="020F0502020204030204" pitchFamily="34" charset="0"/>
              </a:rPr>
              <a:t>placing sand at the southwest corner of Pad 10 for construction of the new south berm on Wednesday (01/08), and will continue daily as weather </a:t>
            </a:r>
            <a:r>
              <a:rPr lang="en-US" sz="1000" dirty="0" smtClean="0">
                <a:latin typeface="Calibri" panose="020F0502020204030204" pitchFamily="34" charset="0"/>
              </a:rPr>
              <a:t>permits.</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Measured </a:t>
            </a:r>
            <a:r>
              <a:rPr lang="en-US" sz="1000" dirty="0">
                <a:latin typeface="Calibri" panose="020F0502020204030204" pitchFamily="34" charset="0"/>
              </a:rPr>
              <a:t>water levels in MRAA wells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sinkhole profile sampling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monthly bubble site monitoring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gas pressure monitoring of GP wells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water samples from OGRW-1 and ORW-54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surface water sample from sinkhole (split with LDEQ)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geophone well maintenance on LA 10, 17, 19, and Geophone 1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(01/07 – 01/09) in an effort to reduce pressure low enough to change wellhead.  Average well pressure: 11 – 12 </a:t>
            </a:r>
            <a:r>
              <a:rPr lang="en-US" sz="1000" dirty="0" smtClean="0">
                <a:latin typeface="Calibri" panose="020F0502020204030204" pitchFamily="34" charset="0"/>
              </a:rPr>
              <a:t>psi.</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18 &amp; 22 on Tuesday (</a:t>
            </a:r>
            <a:r>
              <a:rPr lang="en-US" sz="1000" dirty="0" smtClean="0">
                <a:latin typeface="Calibri" panose="020F0502020204030204" pitchFamily="34" charset="0"/>
              </a:rPr>
              <a:t>01/07)</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22 on Wednesday (</a:t>
            </a:r>
            <a:r>
              <a:rPr lang="en-US" sz="1000" dirty="0" smtClean="0">
                <a:latin typeface="Calibri" panose="020F0502020204030204" pitchFamily="34" charset="0"/>
              </a:rPr>
              <a:t>01/08)</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 26 on Thursday (</a:t>
            </a:r>
            <a:r>
              <a:rPr lang="en-US" sz="1000" dirty="0" smtClean="0">
                <a:latin typeface="Calibri" panose="020F0502020204030204" pitchFamily="34" charset="0"/>
              </a:rPr>
              <a:t>01/09)</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Performed sinkhole profile sampling (1/8/14)</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visual inspections of Under Slab Vent Systems and dewatered as </a:t>
            </a:r>
            <a:r>
              <a:rPr lang="en-US" sz="1000" dirty="0" smtClean="0">
                <a:latin typeface="Calibri" panose="020F0502020204030204" pitchFamily="34" charset="0"/>
              </a:rPr>
              <a:t>necessary.</a:t>
            </a:r>
          </a:p>
          <a:p>
            <a:pPr marL="171450" lvl="0" indent="-171450">
              <a:buFontTx/>
              <a:buChar char="-"/>
            </a:pPr>
            <a:r>
              <a:rPr lang="en-US" sz="1000" dirty="0" smtClean="0">
                <a:latin typeface="Calibri" panose="020F0502020204030204" pitchFamily="34" charset="0"/>
              </a:rPr>
              <a:t>Restarted </a:t>
            </a:r>
            <a:r>
              <a:rPr lang="en-US" sz="1000" dirty="0">
                <a:latin typeface="Calibri" panose="020F0502020204030204" pitchFamily="34" charset="0"/>
              </a:rPr>
              <a:t>vent system at 1465 Sauce </a:t>
            </a:r>
            <a:r>
              <a:rPr lang="en-US" sz="1000" dirty="0" err="1">
                <a:latin typeface="Calibri" panose="020F0502020204030204" pitchFamily="34" charset="0"/>
              </a:rPr>
              <a:t>Piquante</a:t>
            </a:r>
            <a:r>
              <a:rPr lang="en-US" sz="1000" dirty="0">
                <a:latin typeface="Calibri" panose="020F0502020204030204" pitchFamily="34" charset="0"/>
              </a:rPr>
              <a:t> on Friday (01/10) </a:t>
            </a:r>
            <a:endParaRPr lang="en-US" sz="1000" dirty="0" smtClean="0">
              <a:latin typeface="Calibri" panose="020F0502020204030204" pitchFamily="34" charset="0"/>
            </a:endParaRPr>
          </a:p>
          <a:p>
            <a:pPr marL="171450" lvl="0" indent="-171450">
              <a:buFontTx/>
              <a:buChar char="-"/>
            </a:pPr>
            <a:r>
              <a:rPr lang="en-US" sz="1000" dirty="0" smtClean="0">
                <a:latin typeface="Calibri" panose="020F0502020204030204" pitchFamily="34" charset="0"/>
              </a:rPr>
              <a:t>Removed air monitoring </a:t>
            </a:r>
            <a:r>
              <a:rPr lang="en-US" sz="1000" dirty="0">
                <a:latin typeface="Calibri" panose="020F0502020204030204" pitchFamily="34" charset="0"/>
              </a:rPr>
              <a:t> </a:t>
            </a:r>
            <a:r>
              <a:rPr lang="en-US" sz="1000" dirty="0" smtClean="0">
                <a:latin typeface="Calibri" panose="020F0502020204030204" pitchFamily="34" charset="0"/>
              </a:rPr>
              <a:t>detectors </a:t>
            </a:r>
            <a:r>
              <a:rPr lang="en-US" sz="1000" dirty="0">
                <a:latin typeface="Calibri" panose="020F0502020204030204" pitchFamily="34" charset="0"/>
              </a:rPr>
              <a:t>from 170 Crawfish </a:t>
            </a:r>
            <a:r>
              <a:rPr lang="en-US" sz="1000" dirty="0" smtClean="0">
                <a:latin typeface="Calibri" panose="020F0502020204030204" pitchFamily="34" charset="0"/>
              </a:rPr>
              <a:t>Stew </a:t>
            </a:r>
            <a:r>
              <a:rPr lang="en-US" sz="1000" dirty="0">
                <a:latin typeface="Calibri" panose="020F0502020204030204" pitchFamily="34" charset="0"/>
              </a:rPr>
              <a:t>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(except Monday due to weather), and will continue daily as weather permits. Current progress of the berm is from the southwest corner of Pad 10 to approximately 50’ east of the Florida Gas pipeline (pending approval to cross </a:t>
            </a:r>
            <a:r>
              <a:rPr lang="en-US" sz="1000" dirty="0" smtClean="0">
                <a:latin typeface="Calibri" panose="020F0502020204030204" pitchFamily="34" charset="0"/>
              </a:rPr>
              <a:t>pipeline)</a:t>
            </a:r>
          </a:p>
          <a:p>
            <a:pPr marL="171450" lvl="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SWPPP inspection on Saturday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industrial water wells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Instrumentation </a:t>
            </a:r>
            <a:r>
              <a:rPr lang="en-US" sz="1000" dirty="0">
                <a:latin typeface="Calibri" panose="020F0502020204030204" pitchFamily="34" charset="0"/>
              </a:rPr>
              <a:t>site general maintenance (battery checks, adjustments, </a:t>
            </a:r>
            <a:r>
              <a:rPr lang="en-US" sz="1000" dirty="0" err="1">
                <a:latin typeface="Calibri" panose="020F0502020204030204" pitchFamily="34" charset="0"/>
              </a:rPr>
              <a:t>etc</a:t>
            </a:r>
            <a:r>
              <a:rPr lang="en-US" sz="1000" dirty="0">
                <a:latin typeface="Calibri" panose="020F0502020204030204" pitchFamily="34" charset="0"/>
              </a:rPr>
              <a:t>) performed on Saturday and Sunday (01/11 – 01/12</a:t>
            </a:r>
            <a:r>
              <a:rPr lang="en-US" sz="1000" dirty="0" smtClean="0">
                <a:latin typeface="Calibri" panose="020F0502020204030204" pitchFamily="34" charset="0"/>
              </a:rPr>
              <a:t>)</a:t>
            </a:r>
            <a:endParaRPr lang="en-US" sz="1000" dirty="0">
              <a:latin typeface="Calibri" panose="020F0502020204030204" pitchFamily="34" charset="0"/>
            </a:endParaRPr>
          </a:p>
        </p:txBody>
      </p:sp>
    </p:spTree>
    <p:extLst>
      <p:ext uri="{BB962C8B-B14F-4D97-AF65-F5344CB8AC3E}">
        <p14:creationId xmlns:p14="http://schemas.microsoft.com/office/powerpoint/2010/main" val="35269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9E5A111-8442-4562-95B9-C7FFCF828EA0}" type="slidenum">
              <a:rPr lang="en-US" smtClean="0"/>
              <a:pPr>
                <a:defRPr/>
              </a:pPr>
              <a:t>9</a:t>
            </a:fld>
            <a:endParaRPr lang="en-US" dirty="0"/>
          </a:p>
        </p:txBody>
      </p:sp>
      <p:sp>
        <p:nvSpPr>
          <p:cNvPr id="6" name="Rectangle 4"/>
          <p:cNvSpPr>
            <a:spLocks noGrp="1" noChangeArrowheads="1"/>
          </p:cNvSpPr>
          <p:nvPr>
            <p:ph type="title"/>
          </p:nvPr>
        </p:nvSpPr>
        <p:spPr>
          <a:xfrm>
            <a:off x="457200" y="274638"/>
            <a:ext cx="8229600" cy="1143000"/>
          </a:xfrm>
          <a:noFill/>
        </p:spPr>
        <p:txBody>
          <a:bodyPr>
            <a:normAutofit fontScale="90000"/>
          </a:bodyPr>
          <a:lstStyle/>
          <a:p>
            <a:pPr eaLnBrk="1" hangingPunct="1"/>
            <a:r>
              <a:rPr lang="en-US" sz="4000" dirty="0" smtClean="0"/>
              <a:t>Assumption Parish</a:t>
            </a:r>
            <a:br>
              <a:rPr lang="en-US" sz="4000" dirty="0" smtClean="0"/>
            </a:br>
            <a:r>
              <a:rPr lang="en-US" sz="4000" dirty="0" smtClean="0"/>
              <a:t>Operational Situation Summary</a:t>
            </a:r>
          </a:p>
        </p:txBody>
      </p:sp>
      <p:pic>
        <p:nvPicPr>
          <p:cNvPr id="7" name="Picture 6" descr="OEP.JPG"/>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 y="0"/>
            <a:ext cx="1371600" cy="1389298"/>
          </a:xfrm>
          <a:prstGeom prst="rect">
            <a:avLst/>
          </a:prstGeom>
        </p:spPr>
      </p:pic>
      <p:sp>
        <p:nvSpPr>
          <p:cNvPr id="8" name="TextBox 7"/>
          <p:cNvSpPr txBox="1"/>
          <p:nvPr/>
        </p:nvSpPr>
        <p:spPr>
          <a:xfrm>
            <a:off x="152400" y="1389298"/>
            <a:ext cx="8839200" cy="461665"/>
          </a:xfrm>
          <a:prstGeom prst="rect">
            <a:avLst/>
          </a:prstGeom>
          <a:noFill/>
        </p:spPr>
        <p:txBody>
          <a:bodyPr wrap="square" rtlCol="0">
            <a:spAutoFit/>
          </a:bodyPr>
          <a:lstStyle/>
          <a:p>
            <a:pPr marL="171450" indent="-171450" algn="ctr">
              <a:buFont typeface="Arial" pitchFamily="34" charset="0"/>
              <a:buChar char="•"/>
            </a:pPr>
            <a:r>
              <a:rPr lang="en-US" sz="1200" i="1" dirty="0" smtClean="0">
                <a:solidFill>
                  <a:srgbClr val="FF0000"/>
                </a:solidFill>
              </a:rPr>
              <a:t>The State Agency is responsible for oversight of the following activities.  Texas Brine and its contractors are performing operational response activities.</a:t>
            </a:r>
            <a:endParaRPr lang="en-US" sz="1200" i="1" dirty="0">
              <a:solidFill>
                <a:srgbClr val="FF0000"/>
              </a:solidFill>
            </a:endParaRPr>
          </a:p>
        </p:txBody>
      </p:sp>
      <p:sp>
        <p:nvSpPr>
          <p:cNvPr id="9" name="Rectangle 4"/>
          <p:cNvSpPr>
            <a:spLocks noGrp="1" noChangeArrowheads="1"/>
          </p:cNvSpPr>
          <p:nvPr>
            <p:ph type="dt" sz="half" idx="2"/>
          </p:nvPr>
        </p:nvSpPr>
        <p:spPr bwMode="auto">
          <a:xfrm>
            <a:off x="0" y="6400800"/>
            <a:ext cx="3962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smtClean="0">
                <a:solidFill>
                  <a:srgbClr val="FF0000"/>
                </a:solidFill>
              </a:defRPr>
            </a:lvl1pPr>
          </a:lstStyle>
          <a:p>
            <a:pPr>
              <a:defRPr/>
            </a:pPr>
            <a:r>
              <a:rPr lang="en-US" dirty="0" smtClean="0"/>
              <a:t>As of </a:t>
            </a:r>
            <a:fld id="{8ACAA3AD-3BE5-4E63-938A-E002676686D5}" type="datetime2">
              <a:rPr lang="en-US" smtClean="0"/>
              <a:pPr>
                <a:defRPr/>
              </a:pPr>
              <a:t>Friday, March 14, 2014</a:t>
            </a:fld>
            <a:endParaRPr lang="en-US" dirty="0"/>
          </a:p>
        </p:txBody>
      </p:sp>
      <p:sp>
        <p:nvSpPr>
          <p:cNvPr id="10" name="Rectangle 9"/>
          <p:cNvSpPr/>
          <p:nvPr/>
        </p:nvSpPr>
        <p:spPr>
          <a:xfrm>
            <a:off x="152400" y="1875472"/>
            <a:ext cx="8839200" cy="4708981"/>
          </a:xfrm>
          <a:prstGeom prst="rect">
            <a:avLst/>
          </a:prstGeom>
        </p:spPr>
        <p:txBody>
          <a:bodyPr wrap="square">
            <a:spAutoFit/>
          </a:bodyPr>
          <a:lstStyle/>
          <a:p>
            <a:pPr marL="171450" lvl="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Friday – Tuesday (01/10 – 01/13) in an effort to reduce pressure low </a:t>
            </a:r>
            <a:r>
              <a:rPr lang="en-US" sz="1000" dirty="0" smtClean="0">
                <a:latin typeface="Calibri" panose="020F0502020204030204" pitchFamily="34" charset="0"/>
              </a:rPr>
              <a:t>enough to </a:t>
            </a:r>
            <a:r>
              <a:rPr lang="en-US" sz="1000" dirty="0">
                <a:latin typeface="Calibri" panose="020F0502020204030204" pitchFamily="34" charset="0"/>
              </a:rPr>
              <a:t>change wellhead.  Average well pressure: 10 – 11 psi. A total of 3,872 gallons of water have been recovered from the </a:t>
            </a:r>
            <a:r>
              <a:rPr lang="en-US" sz="1000" dirty="0" smtClean="0">
                <a:latin typeface="Calibri" panose="020F0502020204030204" pitchFamily="34" charset="0"/>
              </a:rPr>
              <a:t>separator.</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ORW-26 due to low pressure on Friday (</a:t>
            </a:r>
            <a:r>
              <a:rPr lang="en-US" sz="1000" dirty="0" smtClean="0">
                <a:latin typeface="Calibri" panose="020F0502020204030204" pitchFamily="34" charset="0"/>
              </a:rPr>
              <a:t>01/10)</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19, 22, &amp; 24 on Friday and Saturday (01/10 – </a:t>
            </a:r>
            <a:r>
              <a:rPr lang="en-US" sz="1000" dirty="0" smtClean="0">
                <a:latin typeface="Calibri" panose="020F0502020204030204" pitchFamily="34" charset="0"/>
              </a:rPr>
              <a:t>01/11)</a:t>
            </a:r>
          </a:p>
          <a:p>
            <a:pPr marL="171450" lvl="0" indent="-171450">
              <a:buFontTx/>
              <a:buChar char="-"/>
            </a:pPr>
            <a:r>
              <a:rPr lang="en-US" sz="1000" dirty="0" smtClean="0">
                <a:latin typeface="Calibri" panose="020F0502020204030204" pitchFamily="34" charset="0"/>
              </a:rPr>
              <a:t>Shut </a:t>
            </a:r>
            <a:r>
              <a:rPr lang="en-US" sz="1000" dirty="0">
                <a:latin typeface="Calibri" panose="020F0502020204030204" pitchFamily="34" charset="0"/>
              </a:rPr>
              <a:t>in ORW-22 due to no pressure/gas flow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Opened </a:t>
            </a:r>
            <a:r>
              <a:rPr lang="en-US" sz="1000" dirty="0">
                <a:latin typeface="Calibri" panose="020F0502020204030204" pitchFamily="34" charset="0"/>
              </a:rPr>
              <a:t>ORW-19 to flare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&amp; 39 on Sunday (</a:t>
            </a:r>
            <a:r>
              <a:rPr lang="en-US" sz="1000" dirty="0" smtClean="0">
                <a:latin typeface="Calibri" panose="020F0502020204030204" pitchFamily="34" charset="0"/>
              </a:rPr>
              <a:t>01/12)</a:t>
            </a:r>
          </a:p>
          <a:p>
            <a:pPr marL="171450" lvl="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39 on Monday (</a:t>
            </a:r>
            <a:r>
              <a:rPr lang="en-US" sz="1000" dirty="0" smtClean="0">
                <a:latin typeface="Calibri" panose="020F0502020204030204" pitchFamily="34" charset="0"/>
              </a:rPr>
              <a:t>01/13)</a:t>
            </a:r>
          </a:p>
          <a:p>
            <a:pPr marL="171450" lvl="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p>
          <a:p>
            <a:pPr marL="171450" lvl="0" indent="-171450">
              <a:buFontTx/>
              <a:buChar char="-"/>
            </a:pPr>
            <a:r>
              <a:rPr lang="en-US" sz="1000" dirty="0" smtClean="0">
                <a:latin typeface="Calibri" panose="020F0502020204030204" pitchFamily="34" charset="0"/>
              </a:rPr>
              <a:t>Collected gas samples from </a:t>
            </a:r>
            <a:r>
              <a:rPr lang="en-US" sz="1000" dirty="0" err="1" smtClean="0">
                <a:latin typeface="Calibri" panose="020F0502020204030204" pitchFamily="34" charset="0"/>
              </a:rPr>
              <a:t>pmw</a:t>
            </a:r>
            <a:r>
              <a:rPr lang="en-US" sz="1000" dirty="0" smtClean="0">
                <a:latin typeface="Calibri" panose="020F0502020204030204" pitchFamily="34" charset="0"/>
              </a:rPr>
              <a:t> 16s, 18s, and OGRW-1</a:t>
            </a:r>
          </a:p>
          <a:p>
            <a:pPr marL="171450" indent="-171450">
              <a:buFontTx/>
              <a:buChar char="-"/>
            </a:pPr>
            <a:r>
              <a:rPr lang="en-US" sz="1000" dirty="0">
                <a:latin typeface="Calibri" panose="020F0502020204030204" pitchFamily="34" charset="0"/>
              </a:rPr>
              <a:t>Logged OG-3A on Thursday (01/16). PRAL: 3,640’.  TD @ 3,646’.</a:t>
            </a:r>
          </a:p>
          <a:p>
            <a:pPr marL="171450" indent="-171450">
              <a:buFontTx/>
              <a:buChar char="-"/>
            </a:pPr>
            <a:r>
              <a:rPr lang="en-US" sz="1000" dirty="0">
                <a:latin typeface="Calibri" panose="020F0502020204030204" pitchFamily="34" charset="0"/>
              </a:rPr>
              <a:t>Performed daily visual inspections of Under Slab Vent Systems and dewatered as </a:t>
            </a:r>
            <a:r>
              <a:rPr lang="en-US" sz="1000" dirty="0" smtClean="0">
                <a:latin typeface="Calibri" panose="020F0502020204030204" pitchFamily="34" charset="0"/>
              </a:rPr>
              <a:t>necessary.</a:t>
            </a:r>
          </a:p>
          <a:p>
            <a:pPr marL="171450" indent="-171450">
              <a:buFontTx/>
              <a:buChar char="-"/>
            </a:pPr>
            <a:r>
              <a:rPr lang="en-US" sz="1000" dirty="0" smtClean="0">
                <a:latin typeface="Calibri" panose="020F0502020204030204" pitchFamily="34" charset="0"/>
              </a:rPr>
              <a:t>Conducted </a:t>
            </a:r>
            <a:r>
              <a:rPr lang="en-US" sz="1000" dirty="0">
                <a:latin typeface="Calibri" panose="020F0502020204030204" pitchFamily="34" charset="0"/>
              </a:rPr>
              <a:t>daily berm </a:t>
            </a:r>
            <a:r>
              <a:rPr lang="en-US" sz="1000" dirty="0" smtClean="0">
                <a:latin typeface="Calibri" panose="020F0502020204030204" pitchFamily="34" charset="0"/>
              </a:rPr>
              <a:t>inspections.</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placing sand for construction of the new south berm daily, and will continue daily as weather permits. Current progress of placing the sand base for the berm is from the southwest corner of Pad 10 to approximately 135’ west of the Florida Gas </a:t>
            </a:r>
            <a:r>
              <a:rPr lang="en-US" sz="1000" dirty="0" smtClean="0">
                <a:latin typeface="Calibri" panose="020F0502020204030204" pitchFamily="34" charset="0"/>
              </a:rPr>
              <a:t>pipeline.</a:t>
            </a:r>
          </a:p>
          <a:p>
            <a:pPr marL="171450" indent="-171450">
              <a:buFontTx/>
              <a:buChar char="-"/>
            </a:pPr>
            <a:r>
              <a:rPr lang="en-US" sz="1000" dirty="0" smtClean="0">
                <a:latin typeface="Calibri" panose="020F0502020204030204" pitchFamily="34" charset="0"/>
              </a:rPr>
              <a:t>Cleared </a:t>
            </a:r>
            <a:r>
              <a:rPr lang="en-US" sz="1000" dirty="0">
                <a:latin typeface="Calibri" panose="020F0502020204030204" pitchFamily="34" charset="0"/>
              </a:rPr>
              <a:t>and chipped trees on the </a:t>
            </a:r>
            <a:r>
              <a:rPr lang="en-US" sz="1000" dirty="0" err="1">
                <a:latin typeface="Calibri" panose="020F0502020204030204" pitchFamily="34" charset="0"/>
              </a:rPr>
              <a:t>Triche</a:t>
            </a:r>
            <a:r>
              <a:rPr lang="en-US" sz="1000" dirty="0">
                <a:latin typeface="Calibri" panose="020F0502020204030204" pitchFamily="34" charset="0"/>
              </a:rPr>
              <a:t> property for access road to ORWs 55 &amp; 56 on Tuesday and Wednesday (01/14 – 01/15</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Placed </a:t>
            </a:r>
            <a:r>
              <a:rPr lang="en-US" sz="1000" dirty="0">
                <a:latin typeface="Calibri" panose="020F0502020204030204" pitchFamily="34" charset="0"/>
              </a:rPr>
              <a:t>sand for access road on </a:t>
            </a:r>
            <a:r>
              <a:rPr lang="en-US" sz="1000" dirty="0" err="1">
                <a:latin typeface="Calibri" panose="020F0502020204030204" pitchFamily="34" charset="0"/>
              </a:rPr>
              <a:t>Triche</a:t>
            </a:r>
            <a:r>
              <a:rPr lang="en-US" sz="1000" dirty="0">
                <a:latin typeface="Calibri" panose="020F0502020204030204" pitchFamily="34" charset="0"/>
              </a:rPr>
              <a:t> property on Wednesday and Thursday (01/15 – 01/16</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monthly samples from MRAA wells Tuesday - Thursday (01/14 –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Surveyed </a:t>
            </a:r>
            <a:r>
              <a:rPr lang="en-US" sz="1000" dirty="0">
                <a:latin typeface="Calibri" panose="020F0502020204030204" pitchFamily="34" charset="0"/>
              </a:rPr>
              <a:t>rods in south and north berm and conducted weekly settlement plate survey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weekly outfall samples on Tuesday (</a:t>
            </a:r>
            <a:r>
              <a:rPr lang="en-US" sz="1000" dirty="0" smtClean="0">
                <a:latin typeface="Calibri" panose="020F0502020204030204" pitchFamily="34" charset="0"/>
              </a:rPr>
              <a:t>01/14)</a:t>
            </a:r>
          </a:p>
          <a:p>
            <a:pPr marL="171450" indent="-171450">
              <a:buFontTx/>
              <a:buChar char="-"/>
            </a:pPr>
            <a:r>
              <a:rPr lang="en-US" sz="1000" dirty="0" smtClean="0">
                <a:latin typeface="Calibri" panose="020F0502020204030204" pitchFamily="34" charset="0"/>
              </a:rPr>
              <a:t>Completed </a:t>
            </a:r>
            <a:r>
              <a:rPr lang="en-US" sz="1000" dirty="0">
                <a:latin typeface="Calibri" panose="020F0502020204030204" pitchFamily="34" charset="0"/>
              </a:rPr>
              <a:t>sinkhole depth survey (fathometer) on Thursday (01/16). Depth: 185’ – 190</a:t>
            </a:r>
            <a:r>
              <a:rPr lang="en-US" sz="1000" dirty="0" smtClean="0">
                <a:latin typeface="Calibri" panose="020F0502020204030204" pitchFamily="34" charset="0"/>
              </a:rPr>
              <a:t>’.</a:t>
            </a:r>
          </a:p>
          <a:p>
            <a:pPr marL="171450" indent="-171450">
              <a:buFontTx/>
              <a:buChar char="-"/>
            </a:pPr>
            <a:r>
              <a:rPr lang="en-US" sz="1000" dirty="0" smtClean="0">
                <a:latin typeface="Calibri" panose="020F0502020204030204" pitchFamily="34" charset="0"/>
              </a:rPr>
              <a:t>Collected </a:t>
            </a:r>
            <a:r>
              <a:rPr lang="en-US" sz="1000" dirty="0">
                <a:latin typeface="Calibri" panose="020F0502020204030204" pitchFamily="34" charset="0"/>
              </a:rPr>
              <a:t>samples from OGRW-1, ORWs 6, 19, 21, 22, &amp; 54, and DPVE wells 22 &amp; 37 for outfall discharge parameters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Relocated </a:t>
            </a:r>
            <a:r>
              <a:rPr lang="en-US" sz="1000" dirty="0">
                <a:latin typeface="Calibri" panose="020F0502020204030204" pitchFamily="34" charset="0"/>
              </a:rPr>
              <a:t>instrumentation site 33 away from the edge of the sinkhole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Continued </a:t>
            </a:r>
            <a:r>
              <a:rPr lang="en-US" sz="1000" dirty="0">
                <a:latin typeface="Calibri" panose="020F0502020204030204" pitchFamily="34" charset="0"/>
              </a:rPr>
              <a:t>to vent and flare ORW-54 through the gas/water separator with open choke Tuesday – Thursday (01/14 – 01/16) in an effort to reduce pressure low enough to change wellhead.  Average well pressure: 10 – 11 psi. A total of 4,227 gallons of water have been recovered from the </a:t>
            </a:r>
            <a:r>
              <a:rPr lang="en-US" sz="1000" dirty="0" smtClean="0">
                <a:latin typeface="Calibri" panose="020F0502020204030204" pitchFamily="34" charset="0"/>
              </a:rPr>
              <a:t>separator.</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6, 10, 19, 22, &amp; 39 on Tuesday (</a:t>
            </a:r>
            <a:r>
              <a:rPr lang="en-US" sz="1000" dirty="0" smtClean="0">
                <a:latin typeface="Calibri" panose="020F0502020204030204" pitchFamily="34" charset="0"/>
              </a:rPr>
              <a:t>01/4)</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22, 32, &amp; 39 on Wednesday (</a:t>
            </a:r>
            <a:r>
              <a:rPr lang="en-US" sz="1000" dirty="0" smtClean="0">
                <a:latin typeface="Calibri" panose="020F0502020204030204" pitchFamily="34" charset="0"/>
              </a:rPr>
              <a:t>01/15)</a:t>
            </a:r>
          </a:p>
          <a:p>
            <a:pPr marL="171450" indent="-171450">
              <a:buFontTx/>
              <a:buChar char="-"/>
            </a:pPr>
            <a:r>
              <a:rPr lang="en-US" sz="1000" dirty="0" smtClean="0">
                <a:latin typeface="Calibri" panose="020F0502020204030204" pitchFamily="34" charset="0"/>
              </a:rPr>
              <a:t>Dewatered </a:t>
            </a:r>
            <a:r>
              <a:rPr lang="en-US" sz="1000" dirty="0">
                <a:latin typeface="Calibri" panose="020F0502020204030204" pitchFamily="34" charset="0"/>
              </a:rPr>
              <a:t>ORWs 10, 19, 22, &amp; 32 on Thursday (</a:t>
            </a:r>
            <a:r>
              <a:rPr lang="en-US" sz="1000" dirty="0" smtClean="0">
                <a:latin typeface="Calibri" panose="020F0502020204030204" pitchFamily="34" charset="0"/>
              </a:rPr>
              <a:t>01/16)</a:t>
            </a:r>
          </a:p>
          <a:p>
            <a:pPr marL="171450" indent="-171450">
              <a:buFontTx/>
              <a:buChar char="-"/>
            </a:pPr>
            <a:r>
              <a:rPr lang="en-US" sz="1000" dirty="0" smtClean="0">
                <a:latin typeface="Calibri" panose="020F0502020204030204" pitchFamily="34" charset="0"/>
              </a:rPr>
              <a:t>Drilled </a:t>
            </a:r>
            <a:r>
              <a:rPr lang="en-US" sz="1000" dirty="0">
                <a:latin typeface="Calibri" panose="020F0502020204030204" pitchFamily="34" charset="0"/>
              </a:rPr>
              <a:t>passive vent well PVW-03 to approximately 30’ and set well (15’ screen) on Thursday (01/16). Well will be grouted and completed today (</a:t>
            </a:r>
            <a:r>
              <a:rPr lang="en-US" sz="1000" dirty="0" smtClean="0">
                <a:latin typeface="Calibri" panose="020F0502020204030204" pitchFamily="34" charset="0"/>
              </a:rPr>
              <a:t>01/17)</a:t>
            </a:r>
          </a:p>
          <a:p>
            <a:pPr marL="171450" indent="-171450">
              <a:buFontTx/>
              <a:buChar char="-"/>
            </a:pPr>
            <a:r>
              <a:rPr lang="en-US" sz="1000" dirty="0" smtClean="0">
                <a:latin typeface="Calibri" panose="020F0502020204030204" pitchFamily="34" charset="0"/>
              </a:rPr>
              <a:t>Performed </a:t>
            </a:r>
            <a:r>
              <a:rPr lang="en-US" sz="1000" dirty="0">
                <a:latin typeface="Calibri" panose="020F0502020204030204" pitchFamily="34" charset="0"/>
              </a:rPr>
              <a:t>daily routine flare </a:t>
            </a:r>
            <a:r>
              <a:rPr lang="en-US" sz="1000" dirty="0" smtClean="0">
                <a:latin typeface="Calibri" panose="020F0502020204030204" pitchFamily="34" charset="0"/>
              </a:rPr>
              <a:t>maintenance</a:t>
            </a:r>
            <a:endParaRPr lang="en-US" sz="1000" dirty="0">
              <a:latin typeface="Calibri" panose="020F0502020204030204" pitchFamily="34" charset="0"/>
            </a:endParaRPr>
          </a:p>
        </p:txBody>
      </p:sp>
    </p:spTree>
    <p:extLst>
      <p:ext uri="{BB962C8B-B14F-4D97-AF65-F5344CB8AC3E}">
        <p14:creationId xmlns:p14="http://schemas.microsoft.com/office/powerpoint/2010/main" val="387311327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49D11E8E3634498FCEBCB31811F4A" ma:contentTypeVersion="0" ma:contentTypeDescription="Create a new document." ma:contentTypeScope="" ma:versionID="3e7531089e63bd72abfcda12bc4ac01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914AB2D-D7F1-43B1-BF89-DD01778F633F}"/>
</file>

<file path=customXml/itemProps2.xml><?xml version="1.0" encoding="utf-8"?>
<ds:datastoreItem xmlns:ds="http://schemas.openxmlformats.org/officeDocument/2006/customXml" ds:itemID="{BC0D8736-C0FE-4645-AD85-A742ADBFED92}"/>
</file>

<file path=customXml/itemProps3.xml><?xml version="1.0" encoding="utf-8"?>
<ds:datastoreItem xmlns:ds="http://schemas.openxmlformats.org/officeDocument/2006/customXml" ds:itemID="{CDEA3F8D-8960-4C1E-A07A-BB08B95EE888}"/>
</file>

<file path=docProps/app.xml><?xml version="1.0" encoding="utf-8"?>
<Properties xmlns="http://schemas.openxmlformats.org/officeDocument/2006/extended-properties" xmlns:vt="http://schemas.openxmlformats.org/officeDocument/2006/docPropsVTypes">
  <TotalTime>32948</TotalTime>
  <Words>9186</Words>
  <Application>Microsoft Office PowerPoint</Application>
  <PresentationFormat>On-screen Show (4:3)</PresentationFormat>
  <Paragraphs>1811</Paragraphs>
  <Slides>38</Slides>
  <Notes>12</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Assumption Parish Operational Situation Summary</vt:lpstr>
      <vt:lpstr>Assumption Parish Operational Situation Summary</vt:lpstr>
      <vt:lpstr>PowerPoint Presentation</vt:lpstr>
      <vt:lpstr>PowerPoint Presentation</vt:lpstr>
      <vt:lpstr>PowerPoint Presentation</vt:lpstr>
      <vt:lpstr>PowerPoint Presentation</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Assumption Parish Operational Situation Summary</vt:lpstr>
      <vt:lpstr>PowerPoint Presentation</vt:lpstr>
      <vt:lpstr>Assumption Parish Operational Situation Summary</vt:lpstr>
      <vt:lpstr>PowerPoint Presentation</vt:lpstr>
      <vt:lpstr>Assumption Parish Operational Situation Summary</vt:lpstr>
      <vt:lpstr>PowerPoint Presentation</vt:lpstr>
      <vt:lpstr>PowerPoint Presentation</vt:lpstr>
      <vt:lpstr>Assumption Parish      Scientific Situation Summary</vt:lpstr>
      <vt:lpstr>Next  Operational Period (14-18 Mar 14) Incident Action Plan</vt:lpstr>
      <vt:lpstr>PowerPoint Presentation</vt:lpstr>
      <vt:lpstr>PowerPoint Presentation</vt:lpstr>
      <vt:lpstr>Next  Operational Period (14-18 Mar 14) Incident Action Plan</vt:lpstr>
      <vt:lpstr>Next  Operational Period (14-18 Mar 14) Incident Action Plan</vt:lpstr>
      <vt:lpstr>Next  Operational Period (14-18 Mar 14) Incident Action Plan</vt:lpstr>
      <vt:lpstr>PowerPoint Presentation</vt:lpstr>
      <vt:lpstr>Assumption Parish  Long Range Plan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Christopher Guilbeaux</dc:creator>
  <cp:lastModifiedBy>Richard Swan</cp:lastModifiedBy>
  <cp:revision>2018</cp:revision>
  <cp:lastPrinted>2013-05-06T18:09:47Z</cp:lastPrinted>
  <dcterms:created xsi:type="dcterms:W3CDTF">2011-01-25T19:14:05Z</dcterms:created>
  <dcterms:modified xsi:type="dcterms:W3CDTF">2014-03-14T16:01:37Z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0x0101003DB49D11E8E3634498FCEBCB31811F4A</vt:lpwstr>
  </property>
</Properties>
</file>