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14.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765" r:id="rId29"/>
    <p:sldId id="711" r:id="rId30"/>
    <p:sldId id="712" r:id="rId31"/>
    <p:sldId id="713" r:id="rId32"/>
    <p:sldId id="722" r:id="rId33"/>
    <p:sldId id="617" r:id="rId34"/>
    <p:sldId id="746" r:id="rId35"/>
    <p:sldId id="744" r:id="rId36"/>
    <p:sldId id="799" r:id="rId37"/>
    <p:sldId id="810" r:id="rId38"/>
    <p:sldId id="819" r:id="rId39"/>
    <p:sldId id="315" r:id="rId40"/>
    <p:sldId id="408" r:id="rId41"/>
    <p:sldId id="716" r:id="rId42"/>
    <p:sldId id="723" r:id="rId43"/>
    <p:sldId id="714" r:id="rId44"/>
    <p:sldId id="715" r:id="rId45"/>
    <p:sldId id="728" r:id="rId46"/>
    <p:sldId id="346" r:id="rId47"/>
    <p:sldId id="489" r:id="rId48"/>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7" autoAdjust="0"/>
    <p:restoredTop sz="98561" autoAdjust="0"/>
  </p:normalViewPr>
  <p:slideViewPr>
    <p:cSldViewPr>
      <p:cViewPr>
        <p:scale>
          <a:sx n="100" d="100"/>
          <a:sy n="100" d="100"/>
        </p:scale>
        <p:origin x="-216" y="-86"/>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5/1/2014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5/1/2014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45</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46</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47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29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33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39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40</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41</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42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Thursday, May 01,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Thursday, May 01,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Thursday, May 01,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Thursday, May 01,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Thursday, May 01,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Thursday, May 01,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Thursday, May 01,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Thursday, May 01,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Thursday, May 01,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Thursday, May 01,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Thursday, May 01,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2" eaLnBrk="1" hangingPunct="1">
              <a:lnSpc>
                <a:spcPct val="80000"/>
              </a:lnSpc>
            </a:pPr>
            <a:r>
              <a:rPr lang="en-US" sz="1000" dirty="0" smtClean="0"/>
              <a:t>Extended 30 days on 14 April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152400" y="1752600"/>
            <a:ext cx="8839200" cy="3170099"/>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lvl="0" indent="-171450">
              <a:buFontTx/>
              <a:buChar char="-"/>
            </a:pPr>
            <a:r>
              <a:rPr lang="en-US" sz="1000" dirty="0" smtClean="0">
                <a:solidFill>
                  <a:srgbClr val="FF0000"/>
                </a:solidFill>
                <a:latin typeface="Calibri" panose="020F0502020204030204" pitchFamily="34" charset="0"/>
              </a:rPr>
              <a:t>Begin </a:t>
            </a:r>
            <a:r>
              <a:rPr lang="en-US" sz="1000" dirty="0">
                <a:solidFill>
                  <a:srgbClr val="FF0000"/>
                </a:solidFill>
                <a:latin typeface="Calibri" panose="020F0502020204030204" pitchFamily="34" charset="0"/>
              </a:rPr>
              <a:t>construction of the CPT/PMW pad off the south side of ORW 57 access road on Tuesday (</a:t>
            </a:r>
            <a:r>
              <a:rPr lang="en-US" sz="1000" dirty="0" smtClean="0">
                <a:solidFill>
                  <a:srgbClr val="FF0000"/>
                </a:solidFill>
                <a:latin typeface="Calibri" panose="020F0502020204030204" pitchFamily="34" charset="0"/>
              </a:rPr>
              <a:t>4/29)</a:t>
            </a:r>
          </a:p>
          <a:p>
            <a:pPr marL="171450" lvl="0" indent="-171450">
              <a:buFontTx/>
              <a:buChar char="-"/>
            </a:pPr>
            <a:r>
              <a:rPr lang="en-US" sz="1000" dirty="0" smtClean="0">
                <a:solidFill>
                  <a:srgbClr val="FF0000"/>
                </a:solidFill>
                <a:latin typeface="Calibri" panose="020F0502020204030204" pitchFamily="34" charset="0"/>
              </a:rPr>
              <a:t>Graded </a:t>
            </a:r>
            <a:r>
              <a:rPr lang="en-US" sz="1000" dirty="0">
                <a:solidFill>
                  <a:srgbClr val="FF0000"/>
                </a:solidFill>
                <a:latin typeface="Calibri" panose="020F0502020204030204" pitchFamily="34" charset="0"/>
              </a:rPr>
              <a:t>access road to ORW 54 on Tuesday (</a:t>
            </a:r>
            <a:r>
              <a:rPr lang="en-US" sz="1000" dirty="0" smtClean="0">
                <a:solidFill>
                  <a:srgbClr val="FF0000"/>
                </a:solidFill>
                <a:latin typeface="Calibri" panose="020F0502020204030204" pitchFamily="34" charset="0"/>
              </a:rPr>
              <a:t>4/29)</a:t>
            </a:r>
          </a:p>
          <a:p>
            <a:pPr marL="171450" lvl="0" indent="-171450">
              <a:buFontTx/>
              <a:buChar char="-"/>
            </a:pPr>
            <a:r>
              <a:rPr lang="en-US" sz="1000" dirty="0" smtClean="0">
                <a:solidFill>
                  <a:srgbClr val="FF0000"/>
                </a:solidFill>
                <a:latin typeface="Calibri" panose="020F0502020204030204" pitchFamily="34" charset="0"/>
              </a:rPr>
              <a:t>Placed </a:t>
            </a:r>
            <a:r>
              <a:rPr lang="en-US" sz="1000" dirty="0">
                <a:solidFill>
                  <a:srgbClr val="FF0000"/>
                </a:solidFill>
                <a:latin typeface="Calibri" panose="020F0502020204030204" pitchFamily="34" charset="0"/>
              </a:rPr>
              <a:t>additional riprap on south berm on Tuesday (4/29)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SWPP inspection on Tuesday (</a:t>
            </a:r>
            <a:r>
              <a:rPr lang="en-US" sz="1000" dirty="0" smtClean="0">
                <a:solidFill>
                  <a:srgbClr val="FF0000"/>
                </a:solidFill>
                <a:latin typeface="Calibri" panose="020F0502020204030204" pitchFamily="34" charset="0"/>
              </a:rPr>
              <a:t>4/29)</a:t>
            </a:r>
          </a:p>
          <a:p>
            <a:pPr marL="171450" lvl="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desiccant and inspected data loggers at water level sites on Tuesday (</a:t>
            </a:r>
            <a:r>
              <a:rPr lang="en-US" sz="1000" dirty="0" smtClean="0">
                <a:solidFill>
                  <a:srgbClr val="FF0000"/>
                </a:solidFill>
                <a:latin typeface="Calibri" panose="020F0502020204030204" pitchFamily="34" charset="0"/>
              </a:rPr>
              <a:t>4/29)</a:t>
            </a:r>
          </a:p>
          <a:p>
            <a:pPr marL="171450" lvl="0" indent="-171450">
              <a:buFontTx/>
              <a:buChar char="-"/>
            </a:pPr>
            <a:r>
              <a:rPr lang="en-US" sz="1000" dirty="0" smtClean="0">
                <a:solidFill>
                  <a:srgbClr val="FF0000"/>
                </a:solidFill>
                <a:latin typeface="Calibri" panose="020F0502020204030204" pitchFamily="34" charset="0"/>
              </a:rPr>
              <a:t>Relocated </a:t>
            </a:r>
            <a:r>
              <a:rPr lang="en-US" sz="1000" dirty="0">
                <a:solidFill>
                  <a:srgbClr val="FF0000"/>
                </a:solidFill>
                <a:latin typeface="Calibri" panose="020F0502020204030204" pitchFamily="34" charset="0"/>
              </a:rPr>
              <a:t>instrumentation and inspected tilt meters at sites 22 and 26 on Tuesday (</a:t>
            </a:r>
            <a:r>
              <a:rPr lang="en-US" sz="1000" dirty="0" smtClean="0">
                <a:solidFill>
                  <a:srgbClr val="FF0000"/>
                </a:solidFill>
                <a:latin typeface="Calibri" panose="020F0502020204030204" pitchFamily="34" charset="0"/>
              </a:rPr>
              <a:t>4/29)</a:t>
            </a:r>
          </a:p>
          <a:p>
            <a:pPr marL="171450" lvl="0" indent="-171450">
              <a:buFontTx/>
              <a:buChar char="-"/>
            </a:pPr>
            <a:r>
              <a:rPr lang="en-US" sz="1000" dirty="0" smtClean="0">
                <a:solidFill>
                  <a:srgbClr val="FF0000"/>
                </a:solidFill>
                <a:latin typeface="Calibri" panose="020F0502020204030204" pitchFamily="34" charset="0"/>
              </a:rPr>
              <a:t>Performed </a:t>
            </a:r>
            <a:r>
              <a:rPr lang="en-US" sz="1000" dirty="0">
                <a:solidFill>
                  <a:srgbClr val="FF0000"/>
                </a:solidFill>
                <a:latin typeface="Calibri" panose="020F0502020204030204" pitchFamily="34" charset="0"/>
              </a:rPr>
              <a:t>routine weekly sampling of outfalls on Tuesday (</a:t>
            </a:r>
            <a:r>
              <a:rPr lang="en-US" sz="1000" dirty="0" smtClean="0">
                <a:solidFill>
                  <a:srgbClr val="FF0000"/>
                </a:solidFill>
                <a:latin typeface="Calibri" panose="020F0502020204030204" pitchFamily="34" charset="0"/>
              </a:rPr>
              <a:t>4/29)</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Removed </a:t>
            </a:r>
            <a:r>
              <a:rPr lang="en-US" sz="1000" dirty="0">
                <a:solidFill>
                  <a:srgbClr val="FF0000"/>
                </a:solidFill>
                <a:latin typeface="Calibri" panose="020F0502020204030204" pitchFamily="34" charset="0"/>
              </a:rPr>
              <a:t>fuel tank, spill containment, etc. near OGRW-1 on Sunday (4/30) in preparation for planned TBC work-over of OXY-2 brine well in early </a:t>
            </a:r>
            <a:r>
              <a:rPr lang="en-US" sz="1000" dirty="0" smtClean="0">
                <a:solidFill>
                  <a:srgbClr val="FF0000"/>
                </a:solidFill>
                <a:latin typeface="Calibri" panose="020F0502020204030204" pitchFamily="34" charset="0"/>
              </a:rPr>
              <a:t>May</a:t>
            </a:r>
          </a:p>
          <a:p>
            <a:pPr marL="171450" lvl="0" indent="-171450">
              <a:buFontTx/>
              <a:buChar char="-"/>
            </a:pPr>
            <a:r>
              <a:rPr lang="en-US" sz="1000" dirty="0" smtClean="0">
                <a:solidFill>
                  <a:srgbClr val="FF0000"/>
                </a:solidFill>
                <a:latin typeface="Calibri" panose="020F0502020204030204" pitchFamily="34" charset="0"/>
              </a:rPr>
              <a:t>Redeveloped  </a:t>
            </a:r>
            <a:r>
              <a:rPr lang="en-US" sz="1000" dirty="0">
                <a:solidFill>
                  <a:srgbClr val="FF0000"/>
                </a:solidFill>
                <a:latin typeface="Calibri" panose="020F0502020204030204" pitchFamily="34" charset="0"/>
              </a:rPr>
              <a:t>ORW-19 on Monday (4/28), using nitrogen flush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preparations on Tuesday (4/29) for </a:t>
            </a:r>
            <a:r>
              <a:rPr lang="en-US" sz="1000" dirty="0" err="1">
                <a:solidFill>
                  <a:srgbClr val="FF0000"/>
                </a:solidFill>
                <a:latin typeface="Calibri" panose="020F0502020204030204" pitchFamily="34" charset="0"/>
              </a:rPr>
              <a:t>workover</a:t>
            </a:r>
            <a:r>
              <a:rPr lang="en-US" sz="1000" dirty="0">
                <a:solidFill>
                  <a:srgbClr val="FF0000"/>
                </a:solidFill>
                <a:latin typeface="Calibri" panose="020F0502020204030204" pitchFamily="34" charset="0"/>
              </a:rPr>
              <a:t> at ORW 6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of continuous dewatering of ORWs 4, 14, 15, 48, and 54. </a:t>
            </a:r>
            <a:endParaRPr lang="en-US" sz="1000" dirty="0" smtClean="0">
              <a:solidFill>
                <a:srgbClr val="FF0000"/>
              </a:solidFill>
              <a:latin typeface="Calibri" panose="020F0502020204030204" pitchFamily="34" charset="0"/>
            </a:endParaRPr>
          </a:p>
          <a:p>
            <a:pPr marL="171450" lvl="0" indent="-171450">
              <a:buFontTx/>
              <a:buChar char="-"/>
            </a:pPr>
            <a:r>
              <a:rPr lang="en-US" sz="1000" dirty="0" smtClean="0">
                <a:solidFill>
                  <a:srgbClr val="FF0000"/>
                </a:solidFill>
                <a:latin typeface="Calibri" panose="020F0502020204030204" pitchFamily="34" charset="0"/>
              </a:rPr>
              <a:t>Shut </a:t>
            </a:r>
            <a:r>
              <a:rPr lang="en-US" sz="1000" dirty="0">
                <a:solidFill>
                  <a:srgbClr val="FF0000"/>
                </a:solidFill>
                <a:latin typeface="Calibri" panose="020F0502020204030204" pitchFamily="34" charset="0"/>
              </a:rPr>
              <a:t>in ORW 56 (no gas)on (4/29</a:t>
            </a:r>
            <a:r>
              <a:rPr lang="en-US" sz="1000" dirty="0" smtClean="0">
                <a:solidFill>
                  <a:srgbClr val="FF0000"/>
                </a:solidFill>
                <a:latin typeface="Calibri" panose="020F0502020204030204" pitchFamily="34" charset="0"/>
              </a:rPr>
              <a:t>)</a:t>
            </a:r>
            <a:endParaRPr lang="en-US" sz="10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SEET has received and is analyzing community ambient air sampled 3/6/14, 3/7/14, 3/11/14, 3/13-14/14, 3/18/14, 3/20-21/14, 3/25/14, 3/27/14, 3/28/14, 4/1/14-4/2/14, 4/4/14, 4/8-9/14, 4/11/14, 4/15/14-4/16/14, </a:t>
            </a:r>
            <a:r>
              <a:rPr lang="en-US" sz="1200" dirty="0">
                <a:solidFill>
                  <a:srgbClr val="FF0000"/>
                </a:solidFill>
              </a:rPr>
              <a:t>4/22/14-4/23/14</a:t>
            </a:r>
            <a:r>
              <a:rPr lang="en-US" sz="1200" dirty="0"/>
              <a:t> </a:t>
            </a:r>
            <a:r>
              <a:rPr lang="en-US" sz="1200" dirty="0">
                <a:solidFill>
                  <a:srgbClr val="FF0000"/>
                </a:solidFill>
              </a:rPr>
              <a:t>and 4/25/14 </a:t>
            </a:r>
            <a:r>
              <a:rPr lang="en-US" sz="1200" dirty="0"/>
              <a:t> (</a:t>
            </a:r>
            <a:r>
              <a:rPr lang="en-US" sz="1200" dirty="0" err="1"/>
              <a:t>MultiRAE</a:t>
            </a:r>
            <a:r>
              <a:rPr lang="en-US" sz="1200" dirty="0"/>
              <a:t>) and 3/13-18/14 and 4/10-15/14 (MAML). SEET will issue a letter to the parish in reference to these findings once the review of the data has been completed.</a:t>
            </a:r>
          </a:p>
          <a:p>
            <a:pPr lvl="3"/>
            <a:r>
              <a:rPr lang="en-US" sz="1200" dirty="0"/>
              <a:t>SEET has received and is analyzing sample results for air at bubble sites collected 3/6/14, 3/13/14, 3/20/14, 3/27/14, 4/2/14, 4/9/14, 4/16/14, </a:t>
            </a:r>
            <a:r>
              <a:rPr lang="en-US" sz="1200" dirty="0">
                <a:solidFill>
                  <a:srgbClr val="FF0000"/>
                </a:solidFill>
              </a:rPr>
              <a:t>and</a:t>
            </a:r>
            <a:r>
              <a:rPr lang="en-US" sz="1200" dirty="0"/>
              <a:t> </a:t>
            </a:r>
            <a:r>
              <a:rPr lang="en-US" sz="1200" dirty="0">
                <a:solidFill>
                  <a:srgbClr val="FF0000"/>
                </a:solidFill>
              </a:rPr>
              <a:t>4/23/2014</a:t>
            </a:r>
            <a:r>
              <a:rPr lang="en-US" sz="1200" dirty="0"/>
              <a:t>(</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April</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371652167"/>
              </p:ext>
            </p:extLst>
          </p:nvPr>
        </p:nvGraphicFramePr>
        <p:xfrm>
          <a:off x="76202" y="1368691"/>
          <a:ext cx="8991596" cy="4579020"/>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6865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14">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Well Operational Status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Pump off</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63.94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63.94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shut in no flow / 4-28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the site </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32</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30 April</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33</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36</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May 01,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37</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May 01,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38</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Thursday, May 01, 2014</a:t>
            </a:fld>
            <a:endParaRPr lang="en-US"/>
          </a:p>
        </p:txBody>
      </p:sp>
      <p:sp>
        <p:nvSpPr>
          <p:cNvPr id="9" name="Rectangle 8"/>
          <p:cNvSpPr/>
          <p:nvPr/>
        </p:nvSpPr>
        <p:spPr>
          <a:xfrm>
            <a:off x="152400" y="1811179"/>
            <a:ext cx="8763000" cy="2708434"/>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solidFill>
                  <a:srgbClr val="FF0000"/>
                </a:solidFill>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solidFill>
                  <a:srgbClr val="FF0000"/>
                </a:solidFill>
                <a:latin typeface="Calibri" panose="020F0502020204030204" pitchFamily="34" charset="0"/>
              </a:rPr>
              <a:t>. (4/30/14)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April</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64722626"/>
              </p:ext>
            </p:extLst>
          </p:nvPr>
        </p:nvGraphicFramePr>
        <p:xfrm>
          <a:off x="76200" y="1447800"/>
          <a:ext cx="8991596" cy="4450302"/>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ORW-19</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1:00pm</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 4-28-14 PM / Shut in 4-29 for no pressure/flow</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ORW-21</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9:19</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shut in no flow/ pressure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10:15</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Well tree valve closed 100% and locked 11-20-2013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10:18</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77.50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2,981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2,967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47.0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(30 April – 2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41</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(30 April – 2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462213"/>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a:t>
            </a:r>
            <a:r>
              <a:rPr lang="en-US" sz="1000" dirty="0" smtClean="0">
                <a:latin typeface="Calibri" pitchFamily="34" charset="0"/>
              </a:rPr>
              <a:t>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Start installing silt fence on new south berm (weather permitting)</a:t>
            </a:r>
          </a:p>
          <a:p>
            <a:pPr lvl="1">
              <a:buFont typeface="Arial" pitchFamily="34" charset="0"/>
              <a:buChar char="•"/>
            </a:pPr>
            <a:r>
              <a:rPr lang="en-US" sz="1000" dirty="0" smtClean="0">
                <a:solidFill>
                  <a:srgbClr val="FF0000"/>
                </a:solidFill>
                <a:latin typeface="Calibri" panose="020F0502020204030204" pitchFamily="34" charset="0"/>
              </a:rPr>
              <a:t> </a:t>
            </a:r>
            <a:r>
              <a:rPr lang="en-US" sz="1000" dirty="0" err="1">
                <a:solidFill>
                  <a:srgbClr val="FF0000"/>
                </a:solidFill>
                <a:latin typeface="Calibri" panose="020F0502020204030204" pitchFamily="34" charset="0"/>
              </a:rPr>
              <a:t>Workover</a:t>
            </a:r>
            <a:r>
              <a:rPr lang="en-US" sz="1000" dirty="0">
                <a:solidFill>
                  <a:srgbClr val="FF0000"/>
                </a:solidFill>
                <a:latin typeface="Calibri" panose="020F0502020204030204" pitchFamily="34" charset="0"/>
              </a:rPr>
              <a:t> ORW </a:t>
            </a:r>
            <a:r>
              <a:rPr lang="en-US" sz="1000" dirty="0" smtClean="0">
                <a:solidFill>
                  <a:srgbClr val="FF0000"/>
                </a:solidFill>
                <a:latin typeface="Calibri" panose="020F0502020204030204" pitchFamily="34" charset="0"/>
              </a:rPr>
              <a:t>6</a:t>
            </a:r>
          </a:p>
          <a:p>
            <a:pPr lvl="1">
              <a:buFont typeface="Arial" pitchFamily="34" charset="0"/>
              <a:buChar char="•"/>
            </a:pPr>
            <a:r>
              <a:rPr lang="en-US" sz="1000" dirty="0" smtClean="0">
                <a:solidFill>
                  <a:srgbClr val="FF0000"/>
                </a:solidFill>
                <a:latin typeface="Calibri" panose="020F0502020204030204" pitchFamily="34" charset="0"/>
              </a:rPr>
              <a:t> Run </a:t>
            </a:r>
            <a:r>
              <a:rPr lang="en-US" sz="1000" dirty="0">
                <a:solidFill>
                  <a:srgbClr val="FF0000"/>
                </a:solidFill>
                <a:latin typeface="Calibri" panose="020F0502020204030204" pitchFamily="34" charset="0"/>
              </a:rPr>
              <a:t>water line from ORW 15 to 6500 gal tank N of </a:t>
            </a:r>
            <a:r>
              <a:rPr lang="en-US" sz="1000" dirty="0" smtClean="0">
                <a:solidFill>
                  <a:srgbClr val="FF0000"/>
                </a:solidFill>
                <a:latin typeface="Calibri" panose="020F0502020204030204" pitchFamily="34" charset="0"/>
              </a:rPr>
              <a:t>70</a:t>
            </a:r>
          </a:p>
          <a:p>
            <a:pPr lvl="1">
              <a:buFont typeface="Arial" pitchFamily="34" charset="0"/>
              <a:buChar char="•"/>
            </a:pPr>
            <a:r>
              <a:rPr lang="en-US" sz="1000" dirty="0" smtClean="0">
                <a:solidFill>
                  <a:srgbClr val="FF0000"/>
                </a:solidFill>
                <a:latin typeface="Calibri" panose="020F0502020204030204" pitchFamily="34" charset="0"/>
              </a:rPr>
              <a:t> Continue </a:t>
            </a:r>
            <a:r>
              <a:rPr lang="en-US" sz="1000" dirty="0">
                <a:solidFill>
                  <a:srgbClr val="FF0000"/>
                </a:solidFill>
                <a:latin typeface="Calibri" panose="020F0502020204030204" pitchFamily="34" charset="0"/>
              </a:rPr>
              <a:t>maintenance at water level and IPI </a:t>
            </a:r>
            <a:r>
              <a:rPr lang="en-US" sz="1000" dirty="0" smtClean="0">
                <a:solidFill>
                  <a:srgbClr val="FF0000"/>
                </a:solidFill>
                <a:latin typeface="Calibri" panose="020F0502020204030204" pitchFamily="34" charset="0"/>
              </a:rPr>
              <a:t>locations</a:t>
            </a:r>
          </a:p>
          <a:p>
            <a:pPr lvl="1">
              <a:buFont typeface="Arial" pitchFamily="34" charset="0"/>
              <a:buChar char="•"/>
            </a:pPr>
            <a:r>
              <a:rPr lang="en-US" sz="1000" dirty="0" smtClean="0">
                <a:solidFill>
                  <a:srgbClr val="FF0000"/>
                </a:solidFill>
                <a:latin typeface="Calibri" panose="020F0502020204030204" pitchFamily="34" charset="0"/>
              </a:rPr>
              <a:t> Start </a:t>
            </a:r>
            <a:r>
              <a:rPr lang="en-US" sz="1000" dirty="0">
                <a:solidFill>
                  <a:srgbClr val="FF0000"/>
                </a:solidFill>
                <a:latin typeface="Calibri" panose="020F0502020204030204" pitchFamily="34" charset="0"/>
              </a:rPr>
              <a:t>downloading data from the data loggers at </a:t>
            </a:r>
            <a:r>
              <a:rPr lang="en-US" sz="1000" dirty="0" smtClean="0">
                <a:solidFill>
                  <a:srgbClr val="FF0000"/>
                </a:solidFill>
                <a:latin typeface="Calibri" panose="020F0502020204030204" pitchFamily="34" charset="0"/>
              </a:rPr>
              <a:t>ORWs</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UCG review of plans provided as part of response </a:t>
            </a:r>
            <a:r>
              <a:rPr lang="en-US" sz="1000" smtClean="0">
                <a:solidFill>
                  <a:srgbClr val="FF0000"/>
                </a:solidFill>
                <a:latin typeface="Calibri" panose="020F0502020204030204" pitchFamily="34" charset="0"/>
              </a:rPr>
              <a:t>to Amendments 9 and 10</a:t>
            </a:r>
            <a:endParaRPr lang="en-US" sz="1000" dirty="0" smtClean="0">
              <a:solidFill>
                <a:srgbClr val="FF0000"/>
              </a:solidFill>
              <a:latin typeface="Calibri" panose="020F0502020204030204" pitchFamily="34" charset="0"/>
            </a:endParaRP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p>
          <a:p>
            <a:pPr lvl="1" eaLnBrk="1" hangingPunct="1">
              <a:buFontTx/>
              <a:buNone/>
              <a:defRPr/>
            </a:pP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42</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(30 April – 2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43</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(30 April – 2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44</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(30 April – 2 May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(30 April – 2 May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a:p>
            <a:pPr lvl="1">
              <a:buFont typeface="Arial" pitchFamily="34" charset="0"/>
              <a:buChar char="•"/>
            </a:pPr>
            <a:r>
              <a:rPr lang="en-US" sz="1000" dirty="0">
                <a:latin typeface="Calibri" panose="020F0502020204030204" pitchFamily="34" charset="0"/>
              </a:rPr>
              <a:t>Profile of LA70 and LA69 made 17 April 2014; results to follow at a later </a:t>
            </a:r>
            <a:r>
              <a:rPr lang="en-US" sz="1000" dirty="0" smtClean="0">
                <a:latin typeface="Calibri" panose="020F0502020204030204" pitchFamily="34" charset="0"/>
              </a:rPr>
              <a:t>date</a:t>
            </a:r>
            <a:endParaRPr lang="en-US" sz="1000" dirty="0">
              <a:latin typeface="Calibri" panose="020F0502020204030204" pitchFamily="34" charset="0"/>
            </a:endParaRP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(30 April – 2 May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April</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394535457"/>
              </p:ext>
            </p:extLst>
          </p:nvPr>
        </p:nvGraphicFramePr>
        <p:xfrm>
          <a:off x="76200" y="1600200"/>
          <a:ext cx="8991596" cy="3708585"/>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ORW-41</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NA</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12.69</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624.28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31.50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5.44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1008.78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1003.34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long term pumping.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499.27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498.32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1276.23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1271.36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245.71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245.23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85.51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85.51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no flow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1256.30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1247.96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1068.11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1055.13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choke reducede to 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389.91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385.83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73">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April</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15736951"/>
              </p:ext>
            </p:extLst>
          </p:nvPr>
        </p:nvGraphicFramePr>
        <p:xfrm>
          <a:off x="76200" y="1469073"/>
          <a:ext cx="8991600" cy="2798127"/>
        </p:xfrm>
        <a:graphic>
          <a:graphicData uri="http://schemas.openxmlformats.org/drawingml/2006/table">
            <a:tbl>
              <a:tblPr>
                <a:tableStyleId>{5C22544A-7EE6-4342-B048-85BDC9FD1C3A}</a:tableStyleId>
              </a:tblPr>
              <a:tblGrid>
                <a:gridCol w="2221861"/>
                <a:gridCol w="1408503"/>
                <a:gridCol w="1408503"/>
                <a:gridCol w="2068117"/>
                <a:gridCol w="1884616"/>
              </a:tblGrid>
              <a:tr h="134937">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latin typeface="Calibri" panose="020F0502020204030204" pitchFamily="34" charset="0"/>
                        </a:rPr>
                        <a:t> Notes</a:t>
                      </a:r>
                      <a:endParaRPr lang="en-US" sz="800" b="1"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BC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985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539</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atmosphere 3/21 9:39 AM  - Closed 3-24 9:39 AM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8:31</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9:33</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8:32</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 to atmos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55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7:37</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82834270"/>
              </p:ext>
            </p:extLst>
          </p:nvPr>
        </p:nvGraphicFramePr>
        <p:xfrm>
          <a:off x="76200" y="44138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12pm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Thursday, May 01,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B26C9C-681A-4118-88B9-34344A74438B}"/>
</file>

<file path=customXml/itemProps2.xml><?xml version="1.0" encoding="utf-8"?>
<ds:datastoreItem xmlns:ds="http://schemas.openxmlformats.org/officeDocument/2006/customXml" ds:itemID="{924E4A91-CE2C-48D2-B8CB-8E75D35A0B72}"/>
</file>

<file path=customXml/itemProps3.xml><?xml version="1.0" encoding="utf-8"?>
<ds:datastoreItem xmlns:ds="http://schemas.openxmlformats.org/officeDocument/2006/customXml" ds:itemID="{E8998BD9-D65E-4723-9F89-0F9D75EDEE16}"/>
</file>

<file path=docProps/app.xml><?xml version="1.0" encoding="utf-8"?>
<Properties xmlns="http://schemas.openxmlformats.org/officeDocument/2006/extended-properties" xmlns:vt="http://schemas.openxmlformats.org/officeDocument/2006/docPropsVTypes">
  <TotalTime>38489</TotalTime>
  <Words>12338</Words>
  <Application>Microsoft Office PowerPoint</Application>
  <PresentationFormat>On-screen Show (4:3)</PresentationFormat>
  <Paragraphs>2086</Paragraphs>
  <Slides>47</Slides>
  <Notes>12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Assumption Parish      Scientific Situation Summary</vt:lpstr>
      <vt:lpstr>Next  Operational Period (30 April – 2 May 14) Incident Action Plan</vt:lpstr>
      <vt:lpstr>PowerPoint Presentation</vt:lpstr>
      <vt:lpstr>PowerPoint Presentation</vt:lpstr>
      <vt:lpstr>Next  Operational Period (30 April – 2 May 14) Incident Action Plan</vt:lpstr>
      <vt:lpstr>Next  Operational Period (30 April – 2 May 14) Incident Action Plan</vt:lpstr>
      <vt:lpstr>Next  Operational Period (30 April – 2 May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2223</cp:revision>
  <cp:lastPrinted>2013-05-06T18:09:47Z</cp:lastPrinted>
  <dcterms:created xsi:type="dcterms:W3CDTF">2011-01-25T19:14:05Z</dcterms:created>
  <dcterms:modified xsi:type="dcterms:W3CDTF">2014-05-01T12:11:45Z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